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78"/>
  </p:notesMasterIdLst>
  <p:handoutMasterIdLst>
    <p:handoutMasterId r:id="rId79"/>
  </p:handoutMasterIdLst>
  <p:sldIdLst>
    <p:sldId id="431" r:id="rId2"/>
    <p:sldId id="424" r:id="rId3"/>
    <p:sldId id="377" r:id="rId4"/>
    <p:sldId id="334" r:id="rId5"/>
    <p:sldId id="376" r:id="rId6"/>
    <p:sldId id="415" r:id="rId7"/>
    <p:sldId id="367" r:id="rId8"/>
    <p:sldId id="366" r:id="rId9"/>
    <p:sldId id="374" r:id="rId10"/>
    <p:sldId id="266" r:id="rId11"/>
    <p:sldId id="378" r:id="rId12"/>
    <p:sldId id="336" r:id="rId13"/>
    <p:sldId id="337" r:id="rId14"/>
    <p:sldId id="338" r:id="rId15"/>
    <p:sldId id="278" r:id="rId16"/>
    <p:sldId id="280" r:id="rId17"/>
    <p:sldId id="285" r:id="rId18"/>
    <p:sldId id="286" r:id="rId19"/>
    <p:sldId id="320" r:id="rId20"/>
    <p:sldId id="422" r:id="rId21"/>
    <p:sldId id="418" r:id="rId22"/>
    <p:sldId id="265" r:id="rId23"/>
    <p:sldId id="297" r:id="rId24"/>
    <p:sldId id="328" r:id="rId25"/>
    <p:sldId id="282" r:id="rId26"/>
    <p:sldId id="298" r:id="rId27"/>
    <p:sldId id="406" r:id="rId28"/>
    <p:sldId id="413" r:id="rId29"/>
    <p:sldId id="405" r:id="rId30"/>
    <p:sldId id="300" r:id="rId31"/>
    <p:sldId id="404" r:id="rId32"/>
    <p:sldId id="403" r:id="rId33"/>
    <p:sldId id="409" r:id="rId34"/>
    <p:sldId id="398" r:id="rId35"/>
    <p:sldId id="412" r:id="rId36"/>
    <p:sldId id="304" r:id="rId37"/>
    <p:sldId id="400" r:id="rId38"/>
    <p:sldId id="407" r:id="rId39"/>
    <p:sldId id="305" r:id="rId40"/>
    <p:sldId id="421" r:id="rId41"/>
    <p:sldId id="417" r:id="rId42"/>
    <p:sldId id="318" r:id="rId43"/>
    <p:sldId id="402" r:id="rId44"/>
    <p:sldId id="399" r:id="rId45"/>
    <p:sldId id="308" r:id="rId46"/>
    <p:sldId id="401" r:id="rId47"/>
    <p:sldId id="309" r:id="rId48"/>
    <p:sldId id="310" r:id="rId49"/>
    <p:sldId id="317" r:id="rId50"/>
    <p:sldId id="414" r:id="rId51"/>
    <p:sldId id="397" r:id="rId52"/>
    <p:sldId id="428" r:id="rId53"/>
    <p:sldId id="375" r:id="rId54"/>
    <p:sldId id="416" r:id="rId55"/>
    <p:sldId id="420" r:id="rId56"/>
    <p:sldId id="423" r:id="rId57"/>
    <p:sldId id="425" r:id="rId58"/>
    <p:sldId id="429" r:id="rId59"/>
    <p:sldId id="426" r:id="rId60"/>
    <p:sldId id="427" r:id="rId61"/>
    <p:sldId id="419" r:id="rId62"/>
    <p:sldId id="294" r:id="rId63"/>
    <p:sldId id="335" r:id="rId64"/>
    <p:sldId id="364" r:id="rId65"/>
    <p:sldId id="411" r:id="rId66"/>
    <p:sldId id="392" r:id="rId67"/>
    <p:sldId id="314" r:id="rId68"/>
    <p:sldId id="313" r:id="rId69"/>
    <p:sldId id="312" r:id="rId70"/>
    <p:sldId id="311" r:id="rId71"/>
    <p:sldId id="368" r:id="rId72"/>
    <p:sldId id="365" r:id="rId73"/>
    <p:sldId id="408" r:id="rId74"/>
    <p:sldId id="410" r:id="rId75"/>
    <p:sldId id="321" r:id="rId76"/>
    <p:sldId id="329" r:id="rId77"/>
  </p:sldIdLst>
  <p:sldSz cx="9144000" cy="6858000" type="screen4x3"/>
  <p:notesSz cx="6858000" cy="9313863"/>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ferSingleView="1">
    <p:restoredLeft sz="15620"/>
    <p:restoredTop sz="94660"/>
  </p:normalViewPr>
  <p:slideViewPr>
    <p:cSldViewPr>
      <p:cViewPr>
        <p:scale>
          <a:sx n="80" d="100"/>
          <a:sy n="80" d="100"/>
        </p:scale>
        <p:origin x="1488"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66"/>
    </p:cViewPr>
  </p:sorterViewPr>
  <p:notesViewPr>
    <p:cSldViewPr>
      <p:cViewPr varScale="1">
        <p:scale>
          <a:sx n="81" d="100"/>
          <a:sy n="81" d="100"/>
        </p:scale>
        <p:origin x="-2026" y="-62"/>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6569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5363" name="Rectangle 3"/>
          <p:cNvSpPr>
            <a:spLocks noGrp="1" noChangeArrowheads="1"/>
          </p:cNvSpPr>
          <p:nvPr>
            <p:ph type="dt" sz="quarter" idx="1"/>
          </p:nvPr>
        </p:nvSpPr>
        <p:spPr bwMode="auto">
          <a:xfrm>
            <a:off x="3886200" y="0"/>
            <a:ext cx="2971800" cy="46569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15364" name="Rectangle 4"/>
          <p:cNvSpPr>
            <a:spLocks noGrp="1" noChangeArrowheads="1"/>
          </p:cNvSpPr>
          <p:nvPr>
            <p:ph type="ftr" sz="quarter" idx="2"/>
          </p:nvPr>
        </p:nvSpPr>
        <p:spPr bwMode="auto">
          <a:xfrm>
            <a:off x="0" y="8848170"/>
            <a:ext cx="2971800" cy="465693"/>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r>
              <a:rPr lang="en-US"/>
              <a:t>Larry Pesavento</a:t>
            </a:r>
          </a:p>
        </p:txBody>
      </p:sp>
      <p:sp>
        <p:nvSpPr>
          <p:cNvPr id="15365" name="Rectangle 5"/>
          <p:cNvSpPr>
            <a:spLocks noGrp="1" noChangeArrowheads="1"/>
          </p:cNvSpPr>
          <p:nvPr>
            <p:ph type="sldNum" sz="quarter" idx="3"/>
          </p:nvPr>
        </p:nvSpPr>
        <p:spPr bwMode="auto">
          <a:xfrm>
            <a:off x="3886200" y="8848170"/>
            <a:ext cx="2971800" cy="465693"/>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11B14E75-9344-4812-ABF5-D708A6BEF619}" type="slidenum">
              <a:rPr lang="en-US"/>
              <a:pPr>
                <a:defRPr/>
              </a:pPr>
              <a:t>‹#›</a:t>
            </a:fld>
            <a:endParaRPr lang="en-US"/>
          </a:p>
        </p:txBody>
      </p:sp>
    </p:spTree>
    <p:extLst>
      <p:ext uri="{BB962C8B-B14F-4D97-AF65-F5344CB8AC3E}">
        <p14:creationId xmlns:p14="http://schemas.microsoft.com/office/powerpoint/2010/main" val="2507712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026"/>
          <p:cNvSpPr>
            <a:spLocks noGrp="1" noChangeArrowheads="1"/>
          </p:cNvSpPr>
          <p:nvPr>
            <p:ph type="hdr" sz="quarter"/>
          </p:nvPr>
        </p:nvSpPr>
        <p:spPr bwMode="auto">
          <a:xfrm>
            <a:off x="0" y="0"/>
            <a:ext cx="2971800" cy="46569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7411" name="Rectangle 1027"/>
          <p:cNvSpPr>
            <a:spLocks noGrp="1" noChangeArrowheads="1"/>
          </p:cNvSpPr>
          <p:nvPr>
            <p:ph type="dt" idx="1"/>
          </p:nvPr>
        </p:nvSpPr>
        <p:spPr bwMode="auto">
          <a:xfrm>
            <a:off x="3886200" y="0"/>
            <a:ext cx="2971800" cy="46569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109572" name="Rectangle 1028"/>
          <p:cNvSpPr>
            <a:spLocks noGrp="1" noRot="1" noChangeAspect="1" noChangeArrowheads="1" noTextEdit="1"/>
          </p:cNvSpPr>
          <p:nvPr>
            <p:ph type="sldImg" idx="2"/>
          </p:nvPr>
        </p:nvSpPr>
        <p:spPr bwMode="auto">
          <a:xfrm>
            <a:off x="1101725" y="698500"/>
            <a:ext cx="4654550" cy="3492500"/>
          </a:xfrm>
          <a:prstGeom prst="rect">
            <a:avLst/>
          </a:prstGeom>
          <a:noFill/>
          <a:ln w="9525">
            <a:solidFill>
              <a:srgbClr val="000000"/>
            </a:solidFill>
            <a:miter lim="800000"/>
            <a:headEnd/>
            <a:tailEnd/>
          </a:ln>
        </p:spPr>
      </p:sp>
      <p:sp>
        <p:nvSpPr>
          <p:cNvPr id="17413" name="Rectangle 1029"/>
          <p:cNvSpPr>
            <a:spLocks noGrp="1" noChangeArrowheads="1"/>
          </p:cNvSpPr>
          <p:nvPr>
            <p:ph type="body" sz="quarter" idx="3"/>
          </p:nvPr>
        </p:nvSpPr>
        <p:spPr bwMode="auto">
          <a:xfrm>
            <a:off x="914400" y="4424085"/>
            <a:ext cx="5029200" cy="4191238"/>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17414" name="Rectangle 1030"/>
          <p:cNvSpPr>
            <a:spLocks noGrp="1" noChangeArrowheads="1"/>
          </p:cNvSpPr>
          <p:nvPr>
            <p:ph type="ftr" sz="quarter" idx="4"/>
          </p:nvPr>
        </p:nvSpPr>
        <p:spPr bwMode="auto">
          <a:xfrm>
            <a:off x="0" y="8848170"/>
            <a:ext cx="2971800" cy="465693"/>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17415" name="Rectangle 1031"/>
          <p:cNvSpPr>
            <a:spLocks noGrp="1" noChangeArrowheads="1"/>
          </p:cNvSpPr>
          <p:nvPr>
            <p:ph type="sldNum" sz="quarter" idx="5"/>
          </p:nvPr>
        </p:nvSpPr>
        <p:spPr bwMode="auto">
          <a:xfrm>
            <a:off x="3886200" y="8848170"/>
            <a:ext cx="2971800" cy="465693"/>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101DD2B5-1EEE-4720-BC36-211F4C4A08FC}" type="slidenum">
              <a:rPr lang="en-US"/>
              <a:pPr>
                <a:defRPr/>
              </a:pPr>
              <a:t>‹#›</a:t>
            </a:fld>
            <a:endParaRPr lang="en-US"/>
          </a:p>
        </p:txBody>
      </p:sp>
    </p:spTree>
    <p:extLst>
      <p:ext uri="{BB962C8B-B14F-4D97-AF65-F5344CB8AC3E}">
        <p14:creationId xmlns:p14="http://schemas.microsoft.com/office/powerpoint/2010/main" val="14959937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7758113" y="1463675"/>
            <a:ext cx="16902113" cy="10795000"/>
            <a:chOff x="-4887" y="922"/>
            <a:chExt cx="10647" cy="6800"/>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folHlink">
                    <a:gamma/>
                    <a:shade val="46275"/>
                    <a:invGamma/>
                  </a:schemeClr>
                </a:gs>
                <a:gs pos="100000">
                  <a:schemeClr val="folHlink"/>
                </a:gs>
              </a:gsLst>
              <a:lin ang="0" scaled="1"/>
            </a:gradFill>
            <a:ln w="9525">
              <a:noFill/>
              <a:round/>
              <a:headEnd type="none" w="sm" len="sm"/>
              <a:tailEnd type="none" w="sm" len="sm"/>
            </a:ln>
            <a:effectLst/>
          </p:spPr>
          <p:txBody>
            <a:bodyPr/>
            <a:lstStyle/>
            <a:p>
              <a:pPr>
                <a:defRPr/>
              </a:pPr>
              <a:endParaRPr lang="en-GB"/>
            </a:p>
          </p:txBody>
        </p:sp>
        <p:sp>
          <p:nvSpPr>
            <p:cNvPr id="6" name="Arc 4"/>
            <p:cNvSpPr>
              <a:spLocks/>
            </p:cNvSpPr>
            <p:nvPr/>
          </p:nvSpPr>
          <p:spPr bwMode="auto">
            <a:xfrm>
              <a:off x="-4887" y="922"/>
              <a:ext cx="8474" cy="6800"/>
            </a:xfrm>
            <a:custGeom>
              <a:avLst/>
              <a:gdLst>
                <a:gd name="G0" fmla="+- 21600 0 0"/>
                <a:gd name="G1" fmla="+- 21600 0 0"/>
                <a:gd name="G2" fmla="+- 21600 0 0"/>
                <a:gd name="T0" fmla="*/ 43200 w 43200"/>
                <a:gd name="T1" fmla="*/ 21600 h 43200"/>
                <a:gd name="T2" fmla="*/ 24979 w 43200"/>
                <a:gd name="T3" fmla="*/ 266 h 43200"/>
                <a:gd name="T4" fmla="*/ 21600 w 43200"/>
                <a:gd name="T5" fmla="*/ 21600 h 43200"/>
              </a:gdLst>
              <a:ahLst/>
              <a:cxnLst>
                <a:cxn ang="0">
                  <a:pos x="T0" y="T1"/>
                </a:cxn>
                <a:cxn ang="0">
                  <a:pos x="T2" y="T3"/>
                </a:cxn>
                <a:cxn ang="0">
                  <a:pos x="T4" y="T5"/>
                </a:cxn>
              </a:cxnLst>
              <a:rect l="0" t="0" r="r" b="b"/>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22731" y="-1"/>
                    <a:pt x="23861" y="88"/>
                    <a:pt x="24979" y="265"/>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22731" y="-1"/>
                    <a:pt x="23861" y="88"/>
                    <a:pt x="24979" y="265"/>
                  </a:cubicBezTo>
                  <a:lnTo>
                    <a:pt x="21600" y="21600"/>
                  </a:lnTo>
                  <a:close/>
                </a:path>
              </a:pathLst>
            </a:custGeom>
            <a:noFill/>
            <a:ln w="12700" cap="sq">
              <a:solidFill>
                <a:schemeClr val="folHlink"/>
              </a:solidFill>
              <a:round/>
              <a:headEnd type="none" w="sm" len="sm"/>
              <a:tailEnd type="none" w="sm" len="sm"/>
            </a:ln>
            <a:effectLst/>
          </p:spPr>
          <p:txBody>
            <a:bodyPr/>
            <a:lstStyle/>
            <a:p>
              <a:pPr>
                <a:defRPr/>
              </a:pPr>
              <a:endParaRPr lang="en-GB"/>
            </a:p>
          </p:txBody>
        </p:sp>
      </p:grpSp>
      <p:sp>
        <p:nvSpPr>
          <p:cNvPr id="20485"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20486" name="Rectangle 6"/>
          <p:cNvSpPr>
            <a:spLocks noGrp="1" noChangeArrowheads="1"/>
          </p:cNvSpPr>
          <p:nvPr>
            <p:ph type="subTitle" sz="quarter" idx="1"/>
          </p:nvPr>
        </p:nvSpPr>
        <p:spPr>
          <a:xfrm>
            <a:off x="3429000" y="2085975"/>
            <a:ext cx="5638800" cy="1038225"/>
          </a:xfrm>
        </p:spPr>
        <p:txBody>
          <a:bodyPr lIns="92075" rIns="92075"/>
          <a:lstStyle>
            <a:lvl1pPr marL="0" indent="0">
              <a:lnSpc>
                <a:spcPct val="70000"/>
              </a:lnSpc>
              <a:buFont typeface="Wingdings" pitchFamily="2" charset="2"/>
              <a:buNone/>
              <a:defRPr/>
            </a:lvl1pPr>
          </a:lstStyle>
          <a:p>
            <a:r>
              <a:rPr lang="en-US"/>
              <a:t>Click to edit Master subtitle style</a:t>
            </a:r>
          </a:p>
        </p:txBody>
      </p:sp>
      <p:sp>
        <p:nvSpPr>
          <p:cNvPr id="7" name="Rectangle 7"/>
          <p:cNvSpPr>
            <a:spLocks noGrp="1" noChangeArrowheads="1"/>
          </p:cNvSpPr>
          <p:nvPr>
            <p:ph type="dt" sz="quarter" idx="10"/>
          </p:nvPr>
        </p:nvSpPr>
        <p:spPr/>
        <p:txBody>
          <a:bodyPr/>
          <a:lstStyle>
            <a:lvl1pPr>
              <a:defRPr/>
            </a:lvl1pPr>
          </a:lstStyle>
          <a:p>
            <a:pPr>
              <a:defRPr/>
            </a:pPr>
            <a:fld id="{EFFE90F0-C12B-46CE-BF69-6DD0AEF47F2B}" type="datetime1">
              <a:rPr lang="en-US"/>
              <a:pPr>
                <a:defRPr/>
              </a:pPr>
              <a:t>9/6/2019</a:t>
            </a:fld>
            <a:endParaRPr lang="en-US"/>
          </a:p>
        </p:txBody>
      </p:sp>
      <p:sp>
        <p:nvSpPr>
          <p:cNvPr id="8" name="Rectangle 8"/>
          <p:cNvSpPr>
            <a:spLocks noGrp="1" noChangeArrowheads="1"/>
          </p:cNvSpPr>
          <p:nvPr>
            <p:ph type="ftr" sz="quarter" idx="11"/>
          </p:nvPr>
        </p:nvSpPr>
        <p:spPr>
          <a:xfrm>
            <a:off x="1295400" y="6365875"/>
            <a:ext cx="4267200" cy="457200"/>
          </a:xfrm>
        </p:spPr>
        <p:txBody>
          <a:bodyPr/>
          <a:lstStyle>
            <a:lvl1pPr>
              <a:defRPr/>
            </a:lvl1pPr>
          </a:lstStyle>
          <a:p>
            <a:pPr>
              <a:defRPr/>
            </a:pPr>
            <a:endParaRPr lang="en-US"/>
          </a:p>
        </p:txBody>
      </p:sp>
      <p:sp>
        <p:nvSpPr>
          <p:cNvPr id="9" name="Rectangle 9"/>
          <p:cNvSpPr>
            <a:spLocks noGrp="1" noChangeArrowheads="1"/>
          </p:cNvSpPr>
          <p:nvPr>
            <p:ph type="sldNum" sz="quarter" idx="12"/>
          </p:nvPr>
        </p:nvSpPr>
        <p:spPr/>
        <p:txBody>
          <a:bodyPr/>
          <a:lstStyle>
            <a:lvl2pPr lvl="1">
              <a:defRPr>
                <a:latin typeface="+mn-lt"/>
              </a:defRPr>
            </a:lvl2pPr>
          </a:lstStyle>
          <a:p>
            <a:pPr lvl="1">
              <a:defRPr/>
            </a:pPr>
            <a:fld id="{803D55A3-B216-4343-9796-8CDB1B3B63C5}" type="slidenum">
              <a:rPr lang="en-US"/>
              <a:pPr lvl="1">
                <a:defRPr/>
              </a:pPr>
              <a:t>‹#›</a:t>
            </a:fld>
            <a:endParaRPr lang="en-US"/>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2050"/>
          <p:cNvGrpSpPr>
            <a:grpSpLocks/>
          </p:cNvGrpSpPr>
          <p:nvPr/>
        </p:nvGrpSpPr>
        <p:grpSpPr bwMode="auto">
          <a:xfrm>
            <a:off x="-8405813" y="4763"/>
            <a:ext cx="17538701" cy="13690600"/>
            <a:chOff x="-5295" y="3"/>
            <a:chExt cx="11048" cy="8624"/>
          </a:xfrm>
        </p:grpSpPr>
        <p:sp>
          <p:nvSpPr>
            <p:cNvPr id="5" name="Freeform 2051"/>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46275"/>
                    <a:invGamma/>
                  </a:schemeClr>
                </a:gs>
                <a:gs pos="100000">
                  <a:schemeClr val="folHlink"/>
                </a:gs>
              </a:gsLst>
              <a:lin ang="0" scaled="1"/>
            </a:gradFill>
            <a:ln w="9525">
              <a:noFill/>
              <a:round/>
              <a:headEnd type="none" w="sm" len="sm"/>
              <a:tailEnd type="none" w="sm" len="sm"/>
            </a:ln>
            <a:effectLst/>
          </p:spPr>
          <p:txBody>
            <a:bodyPr/>
            <a:lstStyle/>
            <a:p>
              <a:pPr>
                <a:defRPr/>
              </a:pPr>
              <a:endParaRPr lang="en-GB"/>
            </a:p>
          </p:txBody>
        </p:sp>
        <p:sp>
          <p:nvSpPr>
            <p:cNvPr id="6" name="Arc 2052"/>
            <p:cNvSpPr>
              <a:spLocks/>
            </p:cNvSpPr>
            <p:nvPr/>
          </p:nvSpPr>
          <p:spPr bwMode="auto">
            <a:xfrm>
              <a:off x="-5295" y="3"/>
              <a:ext cx="10596" cy="8624"/>
            </a:xfrm>
            <a:custGeom>
              <a:avLst/>
              <a:gdLst>
                <a:gd name="G0" fmla="+- 21600 0 0"/>
                <a:gd name="G1" fmla="+- 21600 0 0"/>
                <a:gd name="G2" fmla="+- 21600 0 0"/>
                <a:gd name="T0" fmla="*/ 43200 w 43200"/>
                <a:gd name="T1" fmla="*/ 2160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43200" y="21600"/>
                  </a:moveTo>
                  <a:cubicBezTo>
                    <a:pt x="43200" y="33529"/>
                    <a:pt x="33529" y="43200"/>
                    <a:pt x="21600" y="43200"/>
                  </a:cubicBezTo>
                  <a:cubicBezTo>
                    <a:pt x="9670" y="43200"/>
                    <a:pt x="0" y="33529"/>
                    <a:pt x="0" y="21600"/>
                  </a:cubicBezTo>
                  <a:cubicBezTo>
                    <a:pt x="-1" y="9670"/>
                    <a:pt x="9670" y="0"/>
                    <a:pt x="21599" y="0"/>
                  </a:cubicBezTo>
                </a:path>
                <a:path w="43200" h="43200" stroke="0" extrusionOk="0">
                  <a:moveTo>
                    <a:pt x="43200" y="21600"/>
                  </a:moveTo>
                  <a:cubicBezTo>
                    <a:pt x="43200" y="33529"/>
                    <a:pt x="33529" y="43200"/>
                    <a:pt x="21600" y="43200"/>
                  </a:cubicBezTo>
                  <a:cubicBezTo>
                    <a:pt x="9670" y="43200"/>
                    <a:pt x="0" y="33529"/>
                    <a:pt x="0" y="21600"/>
                  </a:cubicBezTo>
                  <a:cubicBezTo>
                    <a:pt x="-1" y="9670"/>
                    <a:pt x="9670" y="0"/>
                    <a:pt x="21599" y="0"/>
                  </a:cubicBezTo>
                  <a:lnTo>
                    <a:pt x="21600" y="21600"/>
                  </a:lnTo>
                  <a:close/>
                </a:path>
              </a:pathLst>
            </a:custGeom>
            <a:noFill/>
            <a:ln w="12700" cap="sq">
              <a:solidFill>
                <a:schemeClr val="folHlink"/>
              </a:solidFill>
              <a:round/>
              <a:headEnd type="none" w="sm" len="sm"/>
              <a:tailEnd type="none" w="sm" len="sm"/>
            </a:ln>
            <a:effectLst/>
          </p:spPr>
          <p:txBody>
            <a:bodyPr/>
            <a:lstStyle/>
            <a:p>
              <a:pPr>
                <a:defRPr/>
              </a:pPr>
              <a:endParaRPr lang="en-GB"/>
            </a:p>
          </p:txBody>
        </p:sp>
      </p:gr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057B873B-49EC-415C-A8A4-9C7ED6B4332F}" type="datetime1">
              <a:rPr lang="en-US"/>
              <a:pPr>
                <a:defRPr/>
              </a:pPr>
              <a:t>9/6/2019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2pPr lvl="1">
              <a:defRPr/>
            </a:lvl2pPr>
          </a:lstStyle>
          <a:p>
            <a:pPr lvl="1">
              <a:defRPr/>
            </a:pPr>
            <a:fld id="{72B0755D-B37E-44CE-9049-AE52C553E8D9}" type="slidenum">
              <a:rPr lang="en-US"/>
              <a:pPr lvl="1">
                <a:defRPr/>
              </a:pPr>
              <a:t>‹#›</a:t>
            </a:fld>
            <a:endParaRPr lang="en-US">
              <a:latin typeface="+mn-lt"/>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2050"/>
          <p:cNvGrpSpPr>
            <a:grpSpLocks/>
          </p:cNvGrpSpPr>
          <p:nvPr/>
        </p:nvGrpSpPr>
        <p:grpSpPr bwMode="auto">
          <a:xfrm>
            <a:off x="-8405813" y="4763"/>
            <a:ext cx="17538701" cy="13690600"/>
            <a:chOff x="-5295" y="3"/>
            <a:chExt cx="11048" cy="8624"/>
          </a:xfrm>
        </p:grpSpPr>
        <p:sp>
          <p:nvSpPr>
            <p:cNvPr id="3" name="Freeform 2051"/>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46275"/>
                    <a:invGamma/>
                  </a:schemeClr>
                </a:gs>
                <a:gs pos="100000">
                  <a:schemeClr val="folHlink"/>
                </a:gs>
              </a:gsLst>
              <a:lin ang="0" scaled="1"/>
            </a:gradFill>
            <a:ln w="9525">
              <a:noFill/>
              <a:round/>
              <a:headEnd type="none" w="sm" len="sm"/>
              <a:tailEnd type="none" w="sm" len="sm"/>
            </a:ln>
            <a:effectLst/>
          </p:spPr>
          <p:txBody>
            <a:bodyPr/>
            <a:lstStyle/>
            <a:p>
              <a:pPr>
                <a:defRPr/>
              </a:pPr>
              <a:endParaRPr lang="en-GB"/>
            </a:p>
          </p:txBody>
        </p:sp>
        <p:sp>
          <p:nvSpPr>
            <p:cNvPr id="4" name="Arc 2052"/>
            <p:cNvSpPr>
              <a:spLocks/>
            </p:cNvSpPr>
            <p:nvPr/>
          </p:nvSpPr>
          <p:spPr bwMode="auto">
            <a:xfrm>
              <a:off x="-5295" y="3"/>
              <a:ext cx="10596" cy="8624"/>
            </a:xfrm>
            <a:custGeom>
              <a:avLst/>
              <a:gdLst>
                <a:gd name="G0" fmla="+- 21600 0 0"/>
                <a:gd name="G1" fmla="+- 21600 0 0"/>
                <a:gd name="G2" fmla="+- 21600 0 0"/>
                <a:gd name="T0" fmla="*/ 43200 w 43200"/>
                <a:gd name="T1" fmla="*/ 2160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43200" y="21600"/>
                  </a:moveTo>
                  <a:cubicBezTo>
                    <a:pt x="43200" y="33529"/>
                    <a:pt x="33529" y="43200"/>
                    <a:pt x="21600" y="43200"/>
                  </a:cubicBezTo>
                  <a:cubicBezTo>
                    <a:pt x="9670" y="43200"/>
                    <a:pt x="0" y="33529"/>
                    <a:pt x="0" y="21600"/>
                  </a:cubicBezTo>
                  <a:cubicBezTo>
                    <a:pt x="-1" y="9670"/>
                    <a:pt x="9670" y="0"/>
                    <a:pt x="21599" y="0"/>
                  </a:cubicBezTo>
                </a:path>
                <a:path w="43200" h="43200" stroke="0" extrusionOk="0">
                  <a:moveTo>
                    <a:pt x="43200" y="21600"/>
                  </a:moveTo>
                  <a:cubicBezTo>
                    <a:pt x="43200" y="33529"/>
                    <a:pt x="33529" y="43200"/>
                    <a:pt x="21600" y="43200"/>
                  </a:cubicBezTo>
                  <a:cubicBezTo>
                    <a:pt x="9670" y="43200"/>
                    <a:pt x="0" y="33529"/>
                    <a:pt x="0" y="21600"/>
                  </a:cubicBezTo>
                  <a:cubicBezTo>
                    <a:pt x="-1" y="9670"/>
                    <a:pt x="9670" y="0"/>
                    <a:pt x="21599" y="0"/>
                  </a:cubicBezTo>
                  <a:lnTo>
                    <a:pt x="21600" y="21600"/>
                  </a:lnTo>
                  <a:close/>
                </a:path>
              </a:pathLst>
            </a:custGeom>
            <a:noFill/>
            <a:ln w="12700" cap="sq">
              <a:solidFill>
                <a:schemeClr val="folHlink"/>
              </a:solidFill>
              <a:round/>
              <a:headEnd type="none" w="sm" len="sm"/>
              <a:tailEnd type="none" w="sm" len="sm"/>
            </a:ln>
            <a:effectLst/>
          </p:spPr>
          <p:txBody>
            <a:bodyPr/>
            <a:lstStyle/>
            <a:p>
              <a:pPr>
                <a:defRPr/>
              </a:pPr>
              <a:endParaRPr lang="en-GB"/>
            </a:p>
          </p:txBody>
        </p:sp>
      </p:grpSp>
      <p:sp>
        <p:nvSpPr>
          <p:cNvPr id="5" name="Date Placeholder 1"/>
          <p:cNvSpPr>
            <a:spLocks noGrp="1"/>
          </p:cNvSpPr>
          <p:nvPr>
            <p:ph type="dt" sz="half" idx="10"/>
          </p:nvPr>
        </p:nvSpPr>
        <p:spPr/>
        <p:txBody>
          <a:bodyPr/>
          <a:lstStyle>
            <a:lvl1pPr>
              <a:defRPr/>
            </a:lvl1pPr>
          </a:lstStyle>
          <a:p>
            <a:pPr>
              <a:defRPr/>
            </a:pPr>
            <a:fld id="{ECD57FB0-1E95-4BD3-B728-9E843FAF1E43}" type="datetime1">
              <a:rPr lang="en-US"/>
              <a:pPr>
                <a:defRPr/>
              </a:pPr>
              <a:t>9/6/2019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2pPr lvl="1">
              <a:defRPr/>
            </a:lvl2pPr>
          </a:lstStyle>
          <a:p>
            <a:pPr lvl="1">
              <a:defRPr/>
            </a:pPr>
            <a:fld id="{22DE21C4-6156-466B-BCB3-86F2E99D6773}" type="slidenum">
              <a:rPr lang="en-US"/>
              <a:pPr lvl="1">
                <a:defRPr/>
              </a:pPr>
              <a:t>‹#›</a:t>
            </a:fld>
            <a:endParaRPr lang="en-US">
              <a:latin typeface="+mn-lt"/>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grpSp>
        <p:nvGrpSpPr>
          <p:cNvPr id="5" name="Group 2050"/>
          <p:cNvGrpSpPr>
            <a:grpSpLocks/>
          </p:cNvGrpSpPr>
          <p:nvPr/>
        </p:nvGrpSpPr>
        <p:grpSpPr bwMode="auto">
          <a:xfrm>
            <a:off x="-8405813" y="4763"/>
            <a:ext cx="17538701" cy="13690600"/>
            <a:chOff x="-5295" y="3"/>
            <a:chExt cx="11048" cy="8624"/>
          </a:xfrm>
        </p:grpSpPr>
        <p:sp>
          <p:nvSpPr>
            <p:cNvPr id="6" name="Freeform 2051"/>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46275"/>
                    <a:invGamma/>
                  </a:schemeClr>
                </a:gs>
                <a:gs pos="100000">
                  <a:schemeClr val="folHlink"/>
                </a:gs>
              </a:gsLst>
              <a:lin ang="0" scaled="1"/>
            </a:gradFill>
            <a:ln w="9525">
              <a:noFill/>
              <a:round/>
              <a:headEnd type="none" w="sm" len="sm"/>
              <a:tailEnd type="none" w="sm" len="sm"/>
            </a:ln>
            <a:effectLst/>
          </p:spPr>
          <p:txBody>
            <a:bodyPr/>
            <a:lstStyle/>
            <a:p>
              <a:pPr>
                <a:defRPr/>
              </a:pPr>
              <a:endParaRPr lang="en-GB"/>
            </a:p>
          </p:txBody>
        </p:sp>
        <p:sp>
          <p:nvSpPr>
            <p:cNvPr id="7" name="Arc 2052"/>
            <p:cNvSpPr>
              <a:spLocks/>
            </p:cNvSpPr>
            <p:nvPr/>
          </p:nvSpPr>
          <p:spPr bwMode="auto">
            <a:xfrm>
              <a:off x="-5295" y="3"/>
              <a:ext cx="10596" cy="8624"/>
            </a:xfrm>
            <a:custGeom>
              <a:avLst/>
              <a:gdLst>
                <a:gd name="G0" fmla="+- 21600 0 0"/>
                <a:gd name="G1" fmla="+- 21600 0 0"/>
                <a:gd name="G2" fmla="+- 21600 0 0"/>
                <a:gd name="T0" fmla="*/ 43200 w 43200"/>
                <a:gd name="T1" fmla="*/ 2160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43200" y="21600"/>
                  </a:moveTo>
                  <a:cubicBezTo>
                    <a:pt x="43200" y="33529"/>
                    <a:pt x="33529" y="43200"/>
                    <a:pt x="21600" y="43200"/>
                  </a:cubicBezTo>
                  <a:cubicBezTo>
                    <a:pt x="9670" y="43200"/>
                    <a:pt x="0" y="33529"/>
                    <a:pt x="0" y="21600"/>
                  </a:cubicBezTo>
                  <a:cubicBezTo>
                    <a:pt x="-1" y="9670"/>
                    <a:pt x="9670" y="0"/>
                    <a:pt x="21599" y="0"/>
                  </a:cubicBezTo>
                </a:path>
                <a:path w="43200" h="43200" stroke="0" extrusionOk="0">
                  <a:moveTo>
                    <a:pt x="43200" y="21600"/>
                  </a:moveTo>
                  <a:cubicBezTo>
                    <a:pt x="43200" y="33529"/>
                    <a:pt x="33529" y="43200"/>
                    <a:pt x="21600" y="43200"/>
                  </a:cubicBezTo>
                  <a:cubicBezTo>
                    <a:pt x="9670" y="43200"/>
                    <a:pt x="0" y="33529"/>
                    <a:pt x="0" y="21600"/>
                  </a:cubicBezTo>
                  <a:cubicBezTo>
                    <a:pt x="-1" y="9670"/>
                    <a:pt x="9670" y="0"/>
                    <a:pt x="21599" y="0"/>
                  </a:cubicBezTo>
                  <a:lnTo>
                    <a:pt x="21600" y="21600"/>
                  </a:lnTo>
                  <a:close/>
                </a:path>
              </a:pathLst>
            </a:custGeom>
            <a:noFill/>
            <a:ln w="12700" cap="sq">
              <a:solidFill>
                <a:schemeClr val="folHlink"/>
              </a:solidFill>
              <a:round/>
              <a:headEnd type="none" w="sm" len="sm"/>
              <a:tailEnd type="none" w="sm" len="sm"/>
            </a:ln>
            <a:effectLst/>
          </p:spPr>
          <p:txBody>
            <a:bodyPr/>
            <a:lstStyle/>
            <a:p>
              <a:pPr>
                <a:defRPr/>
              </a:pPr>
              <a:endParaRPr lang="en-GB"/>
            </a:p>
          </p:txBody>
        </p:sp>
      </p:grpSp>
      <p:sp>
        <p:nvSpPr>
          <p:cNvPr id="2" name="Title 1"/>
          <p:cNvSpPr>
            <a:spLocks noGrp="1"/>
          </p:cNvSpPr>
          <p:nvPr>
            <p:ph type="title"/>
          </p:nvPr>
        </p:nvSpPr>
        <p:spPr>
          <a:xfrm>
            <a:off x="684213" y="609600"/>
            <a:ext cx="8078787"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421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646613" y="1981200"/>
            <a:ext cx="3810000" cy="4114800"/>
          </a:xfrm>
        </p:spPr>
        <p:txBody>
          <a:bodyPr/>
          <a:lstStyle/>
          <a:p>
            <a:pPr lvl="0"/>
            <a:endParaRPr lang="en-GB" noProof="0"/>
          </a:p>
        </p:txBody>
      </p:sp>
      <p:sp>
        <p:nvSpPr>
          <p:cNvPr id="8" name="Date Placeholder 4"/>
          <p:cNvSpPr>
            <a:spLocks noGrp="1"/>
          </p:cNvSpPr>
          <p:nvPr>
            <p:ph type="dt" sz="half" idx="10"/>
          </p:nvPr>
        </p:nvSpPr>
        <p:spPr/>
        <p:txBody>
          <a:bodyPr/>
          <a:lstStyle>
            <a:lvl1pPr>
              <a:defRPr/>
            </a:lvl1pPr>
          </a:lstStyle>
          <a:p>
            <a:pPr>
              <a:defRPr/>
            </a:pPr>
            <a:fld id="{FA9AF64D-AF69-4F82-B0DE-5D75D244B095}" type="datetime1">
              <a:rPr lang="en-US"/>
              <a:pPr>
                <a:defRPr/>
              </a:pPr>
              <a:t>9/6/2019</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2pPr lvl="1">
              <a:defRPr/>
            </a:lvl2pPr>
          </a:lstStyle>
          <a:p>
            <a:pPr lvl="1">
              <a:defRPr/>
            </a:pPr>
            <a:fld id="{617B57A0-CC54-4294-A665-1EAE6847E238}" type="slidenum">
              <a:rPr lang="en-US"/>
              <a:pPr lvl="1">
                <a:defRPr/>
              </a:pPr>
              <a:t>‹#›</a:t>
            </a:fld>
            <a:endParaRPr lang="en-US">
              <a:latin typeface="+mn-lt"/>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grpSp>
        <p:nvGrpSpPr>
          <p:cNvPr id="4" name="Group 2050"/>
          <p:cNvGrpSpPr>
            <a:grpSpLocks/>
          </p:cNvGrpSpPr>
          <p:nvPr/>
        </p:nvGrpSpPr>
        <p:grpSpPr bwMode="auto">
          <a:xfrm>
            <a:off x="-8405813" y="4763"/>
            <a:ext cx="17538701" cy="13690600"/>
            <a:chOff x="-5295" y="3"/>
            <a:chExt cx="11048" cy="8624"/>
          </a:xfrm>
        </p:grpSpPr>
        <p:sp>
          <p:nvSpPr>
            <p:cNvPr id="5" name="Freeform 2051"/>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folHlink">
                    <a:gamma/>
                    <a:shade val="46275"/>
                    <a:invGamma/>
                  </a:schemeClr>
                </a:gs>
                <a:gs pos="100000">
                  <a:schemeClr val="folHlink"/>
                </a:gs>
              </a:gsLst>
              <a:lin ang="0" scaled="1"/>
            </a:gradFill>
            <a:ln w="9525">
              <a:noFill/>
              <a:round/>
              <a:headEnd type="none" w="sm" len="sm"/>
              <a:tailEnd type="none" w="sm" len="sm"/>
            </a:ln>
            <a:effectLst/>
          </p:spPr>
          <p:txBody>
            <a:bodyPr/>
            <a:lstStyle/>
            <a:p>
              <a:pPr>
                <a:defRPr/>
              </a:pPr>
              <a:endParaRPr lang="en-GB"/>
            </a:p>
          </p:txBody>
        </p:sp>
        <p:sp>
          <p:nvSpPr>
            <p:cNvPr id="6" name="Arc 2052"/>
            <p:cNvSpPr>
              <a:spLocks/>
            </p:cNvSpPr>
            <p:nvPr/>
          </p:nvSpPr>
          <p:spPr bwMode="auto">
            <a:xfrm>
              <a:off x="-5295" y="3"/>
              <a:ext cx="10596" cy="8624"/>
            </a:xfrm>
            <a:custGeom>
              <a:avLst/>
              <a:gdLst>
                <a:gd name="G0" fmla="+- 21600 0 0"/>
                <a:gd name="G1" fmla="+- 21600 0 0"/>
                <a:gd name="G2" fmla="+- 21600 0 0"/>
                <a:gd name="T0" fmla="*/ 43200 w 43200"/>
                <a:gd name="T1" fmla="*/ 2160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43200" y="21600"/>
                  </a:moveTo>
                  <a:cubicBezTo>
                    <a:pt x="43200" y="33529"/>
                    <a:pt x="33529" y="43200"/>
                    <a:pt x="21600" y="43200"/>
                  </a:cubicBezTo>
                  <a:cubicBezTo>
                    <a:pt x="9670" y="43200"/>
                    <a:pt x="0" y="33529"/>
                    <a:pt x="0" y="21600"/>
                  </a:cubicBezTo>
                  <a:cubicBezTo>
                    <a:pt x="-1" y="9670"/>
                    <a:pt x="9670" y="0"/>
                    <a:pt x="21599" y="0"/>
                  </a:cubicBezTo>
                </a:path>
                <a:path w="43200" h="43200" stroke="0" extrusionOk="0">
                  <a:moveTo>
                    <a:pt x="43200" y="21600"/>
                  </a:moveTo>
                  <a:cubicBezTo>
                    <a:pt x="43200" y="33529"/>
                    <a:pt x="33529" y="43200"/>
                    <a:pt x="21600" y="43200"/>
                  </a:cubicBezTo>
                  <a:cubicBezTo>
                    <a:pt x="9670" y="43200"/>
                    <a:pt x="0" y="33529"/>
                    <a:pt x="0" y="21600"/>
                  </a:cubicBezTo>
                  <a:cubicBezTo>
                    <a:pt x="-1" y="9670"/>
                    <a:pt x="9670" y="0"/>
                    <a:pt x="21599" y="0"/>
                  </a:cubicBezTo>
                  <a:lnTo>
                    <a:pt x="21600" y="21600"/>
                  </a:lnTo>
                  <a:close/>
                </a:path>
              </a:pathLst>
            </a:custGeom>
            <a:noFill/>
            <a:ln w="12700" cap="sq">
              <a:solidFill>
                <a:schemeClr val="folHlink"/>
              </a:solidFill>
              <a:round/>
              <a:headEnd type="none" w="sm" len="sm"/>
              <a:tailEnd type="none" w="sm" len="sm"/>
            </a:ln>
            <a:effectLst/>
          </p:spPr>
          <p:txBody>
            <a:bodyPr/>
            <a:lstStyle/>
            <a:p>
              <a:pPr>
                <a:defRPr/>
              </a:pPr>
              <a:endParaRPr lang="en-GB"/>
            </a:p>
          </p:txBody>
        </p:sp>
      </p:grpSp>
      <p:sp>
        <p:nvSpPr>
          <p:cNvPr id="2" name="Title 1"/>
          <p:cNvSpPr>
            <a:spLocks noGrp="1"/>
          </p:cNvSpPr>
          <p:nvPr>
            <p:ph type="title"/>
          </p:nvPr>
        </p:nvSpPr>
        <p:spPr>
          <a:xfrm>
            <a:off x="684213" y="609600"/>
            <a:ext cx="8078787" cy="1143000"/>
          </a:xfrm>
        </p:spPr>
        <p:txBody>
          <a:bodyPr/>
          <a:lstStyle/>
          <a:p>
            <a:r>
              <a:rPr lang="en-US"/>
              <a:t>Click to edit Master title style</a:t>
            </a:r>
            <a:endParaRPr lang="en-GB"/>
          </a:p>
        </p:txBody>
      </p:sp>
      <p:sp>
        <p:nvSpPr>
          <p:cNvPr id="3" name="Chart Placeholder 2"/>
          <p:cNvSpPr>
            <a:spLocks noGrp="1"/>
          </p:cNvSpPr>
          <p:nvPr>
            <p:ph type="chart" idx="1"/>
          </p:nvPr>
        </p:nvSpPr>
        <p:spPr>
          <a:xfrm>
            <a:off x="684213" y="1981200"/>
            <a:ext cx="7772400" cy="4114800"/>
          </a:xfrm>
        </p:spPr>
        <p:txBody>
          <a:bodyPr/>
          <a:lstStyle/>
          <a:p>
            <a:pPr lvl="0"/>
            <a:endParaRPr lang="en-GB" noProof="0"/>
          </a:p>
        </p:txBody>
      </p:sp>
      <p:sp>
        <p:nvSpPr>
          <p:cNvPr id="7" name="Date Placeholder 3"/>
          <p:cNvSpPr>
            <a:spLocks noGrp="1"/>
          </p:cNvSpPr>
          <p:nvPr>
            <p:ph type="dt" sz="half" idx="10"/>
          </p:nvPr>
        </p:nvSpPr>
        <p:spPr/>
        <p:txBody>
          <a:bodyPr/>
          <a:lstStyle>
            <a:lvl1pPr>
              <a:defRPr/>
            </a:lvl1pPr>
          </a:lstStyle>
          <a:p>
            <a:pPr>
              <a:defRPr/>
            </a:pPr>
            <a:fld id="{0B74F4F1-0C86-4EFB-BD6D-F9C9BEC84DA1}" type="datetime1">
              <a:rPr lang="en-US"/>
              <a:pPr>
                <a:defRPr/>
              </a:pPr>
              <a:t>9/6/2019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2pPr lvl="1">
              <a:defRPr/>
            </a:lvl2pPr>
          </a:lstStyle>
          <a:p>
            <a:pPr lvl="1">
              <a:defRPr/>
            </a:pPr>
            <a:fld id="{096A9BB4-E404-4B98-9EEF-C9DCC9B06E4C}" type="slidenum">
              <a:rPr lang="en-US"/>
              <a:pPr lvl="1">
                <a:defRPr/>
              </a:pPr>
              <a:t>‹#›</a:t>
            </a:fld>
            <a:endParaRPr lang="en-US">
              <a:latin typeface="+mn-lt"/>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a:ln/>
        </p:spPr>
        <p:txBody>
          <a:bodyPr/>
          <a:lstStyle>
            <a:lvl1pPr>
              <a:defRPr/>
            </a:lvl1pPr>
          </a:lstStyle>
          <a:p>
            <a:pPr>
              <a:defRPr/>
            </a:pPr>
            <a:fld id="{18F16D2A-09F3-4293-ADB2-4BD0AEF56BB5}" type="datetime1">
              <a:rPr lang="en-US"/>
              <a:pPr>
                <a:defRPr/>
              </a:pPr>
              <a:t>9/6/2019</a:t>
            </a:fld>
            <a:endParaRPr lang="en-US"/>
          </a:p>
        </p:txBody>
      </p:sp>
      <p:sp>
        <p:nvSpPr>
          <p:cNvPr id="4" name="Footer Placeholder 4"/>
          <p:cNvSpPr>
            <a:spLocks noGrp="1"/>
          </p:cNvSpPr>
          <p:nvPr>
            <p:ph type="ftr" sz="quarter" idx="11"/>
          </p:nvPr>
        </p:nvSpPr>
        <p:spPr>
          <a:ln/>
        </p:spPr>
        <p:txBody>
          <a:bodyPr/>
          <a:lstStyle>
            <a:lvl1pPr>
              <a:defRPr/>
            </a:lvl1pPr>
          </a:lstStyle>
          <a:p>
            <a:pPr>
              <a:defRPr/>
            </a:pPr>
            <a:endParaRPr lang="en-US"/>
          </a:p>
        </p:txBody>
      </p:sp>
      <p:sp>
        <p:nvSpPr>
          <p:cNvPr id="5" name="Slide Number Placeholder 5"/>
          <p:cNvSpPr>
            <a:spLocks noGrp="1"/>
          </p:cNvSpPr>
          <p:nvPr>
            <p:ph type="sldNum" sz="quarter" idx="12"/>
          </p:nvPr>
        </p:nvSpPr>
        <p:spPr>
          <a:ln/>
        </p:spPr>
        <p:txBody>
          <a:bodyPr/>
          <a:lstStyle>
            <a:lvl2pPr lvl="1">
              <a:defRPr/>
            </a:lvl2pPr>
          </a:lstStyle>
          <a:p>
            <a:pPr lvl="1">
              <a:defRPr/>
            </a:pPr>
            <a:fld id="{6A39E22A-0E4C-45B4-957F-B5EB10A0930B}" type="slidenum">
              <a:rPr lang="en-US"/>
              <a:pPr lvl="1">
                <a:defRPr/>
              </a:pPr>
              <a:t>‹#›</a:t>
            </a:fld>
            <a:endParaRPr lang="en-US">
              <a:latin typeface="+mn-lt"/>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sp>
        <p:nvSpPr>
          <p:cNvPr id="19461" name="Rectangle 2053"/>
          <p:cNvSpPr>
            <a:spLocks noGrp="1" noChangeArrowheads="1"/>
          </p:cNvSpPr>
          <p:nvPr>
            <p:ph type="title"/>
          </p:nvPr>
        </p:nvSpPr>
        <p:spPr bwMode="auto">
          <a:xfrm>
            <a:off x="684213" y="609600"/>
            <a:ext cx="8078787"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3075" name="Rectangle 2054"/>
          <p:cNvSpPr>
            <a:spLocks noGrp="1" noChangeArrowheads="1"/>
          </p:cNvSpPr>
          <p:nvPr>
            <p:ph type="body" idx="1"/>
          </p:nvPr>
        </p:nvSpPr>
        <p:spPr bwMode="auto">
          <a:xfrm>
            <a:off x="684213" y="1981200"/>
            <a:ext cx="7772400" cy="4114800"/>
          </a:xfrm>
          <a:prstGeom prst="rect">
            <a:avLst/>
          </a:prstGeom>
          <a:noFill/>
          <a:ln w="9525">
            <a:noFill/>
            <a:miter lim="800000"/>
            <a:headEnd/>
            <a:tailEnd/>
          </a:ln>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2"/>
          </p:nvPr>
        </p:nvSpPr>
        <p:spPr bwMode="auto">
          <a:xfrm>
            <a:off x="7215188" y="6442075"/>
            <a:ext cx="1905000" cy="381000"/>
          </a:xfrm>
          <a:prstGeom prst="rect">
            <a:avLst/>
          </a:prstGeom>
          <a:ln>
            <a:miter lim="800000"/>
            <a:headEnd/>
            <a:tailEnd/>
          </a:ln>
        </p:spPr>
        <p:txBody>
          <a:bodyPr vert="horz" wrap="none" lIns="92075" tIns="46038" rIns="92075" bIns="46038" numCol="1" anchor="ctr" anchorCtr="0" compatLnSpc="1">
            <a:prstTxWarp prst="textNoShape">
              <a:avLst/>
            </a:prstTxWarp>
          </a:bodyPr>
          <a:lstStyle>
            <a:lvl1pPr algn="r">
              <a:defRPr sz="1400"/>
            </a:lvl1pPr>
          </a:lstStyle>
          <a:p>
            <a:pPr>
              <a:defRPr/>
            </a:pPr>
            <a:fld id="{558B5F5E-E679-4405-985B-F4190BB35843}" type="datetime1">
              <a:rPr lang="en-US"/>
              <a:pPr>
                <a:defRPr/>
              </a:pPr>
              <a:t>9/6/2019</a:t>
            </a:fld>
            <a:endParaRPr lang="en-US"/>
          </a:p>
        </p:txBody>
      </p:sp>
      <p:sp>
        <p:nvSpPr>
          <p:cNvPr id="11" name="Footer Placeholder 4"/>
          <p:cNvSpPr>
            <a:spLocks noGrp="1"/>
          </p:cNvSpPr>
          <p:nvPr>
            <p:ph type="ftr" sz="quarter" idx="3"/>
          </p:nvPr>
        </p:nvSpPr>
        <p:spPr bwMode="auto">
          <a:xfrm>
            <a:off x="684213" y="6365875"/>
            <a:ext cx="4267200" cy="457200"/>
          </a:xfrm>
          <a:prstGeom prst="rect">
            <a:avLst/>
          </a:prstGeom>
          <a:ln>
            <a:miter lim="800000"/>
            <a:headEnd/>
            <a:tailEnd/>
          </a:ln>
        </p:spPr>
        <p:txBody>
          <a:bodyPr vert="horz" wrap="none" lIns="92075" tIns="46038" rIns="92075" bIns="46038" numCol="1" anchor="ctr" anchorCtr="0" compatLnSpc="1">
            <a:prstTxWarp prst="textNoShape">
              <a:avLst/>
            </a:prstTxWarp>
          </a:bodyPr>
          <a:lstStyle>
            <a:lvl1pPr>
              <a:defRPr sz="1400"/>
            </a:lvl1pPr>
          </a:lstStyle>
          <a:p>
            <a:pPr>
              <a:defRPr/>
            </a:pPr>
            <a:endParaRPr lang="en-US"/>
          </a:p>
        </p:txBody>
      </p:sp>
      <p:sp>
        <p:nvSpPr>
          <p:cNvPr id="12" name="Slide Number Placeholder 5"/>
          <p:cNvSpPr>
            <a:spLocks noGrp="1"/>
          </p:cNvSpPr>
          <p:nvPr>
            <p:ph type="sldNum" sz="quarter" idx="4"/>
          </p:nvPr>
        </p:nvSpPr>
        <p:spPr bwMode="auto">
          <a:xfrm>
            <a:off x="7199313" y="6148388"/>
            <a:ext cx="1905000" cy="381000"/>
          </a:xfrm>
          <a:prstGeom prst="rect">
            <a:avLst/>
          </a:prstGeom>
          <a:ln>
            <a:miter lim="800000"/>
            <a:headEnd/>
            <a:tailEnd/>
          </a:ln>
        </p:spPr>
        <p:txBody>
          <a:bodyPr vert="horz" wrap="none" lIns="92075" tIns="0" rIns="92075" bIns="0" numCol="1" anchor="b" anchorCtr="0" compatLnSpc="1">
            <a:prstTxWarp prst="textNoShape">
              <a:avLst/>
            </a:prstTxWarp>
          </a:bodyPr>
          <a:lstStyle>
            <a:lvl2pPr lvl="1" algn="r">
              <a:defRPr sz="1400">
                <a:latin typeface="+mj-lt"/>
              </a:defRPr>
            </a:lvl2pPr>
          </a:lstStyle>
          <a:p>
            <a:pPr lvl="1">
              <a:defRPr/>
            </a:pPr>
            <a:fld id="{D5A59CC5-6DF8-4FA7-8183-A058152D178F}" type="slidenum">
              <a:rPr lang="en-US"/>
              <a:pPr lvl="1">
                <a:defRPr/>
              </a:pPr>
              <a:t>‹#›</a:t>
            </a:fld>
            <a:endParaRPr lang="en-US">
              <a:latin typeface="+mn-lt"/>
            </a:endParaRPr>
          </a:p>
        </p:txBody>
      </p:sp>
    </p:spTree>
  </p:cSld>
  <p:clrMap bg1="dk2" tx1="lt1" bg2="dk1"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15" r:id="rId6"/>
  </p:sldLayoutIdLst>
  <p:transition spd="med">
    <p:fade thruBlk="1"/>
  </p:transition>
  <p:hf hdr="0" ftr="0" dt="0"/>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lnSpc>
          <a:spcPct val="90000"/>
        </a:lnSpc>
        <a:spcBef>
          <a:spcPct val="20000"/>
        </a:spcBef>
        <a:spcAft>
          <a:spcPct val="0"/>
        </a:spcAft>
        <a:buClr>
          <a:schemeClr val="tx2"/>
        </a:buClr>
        <a:buSzPct val="75000"/>
        <a:buFont typeface="Wingdings" pitchFamily="2" charset="2"/>
        <a:buChar char="l"/>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latin typeface="Arial" charset="0"/>
        </a:defRPr>
      </a:lvl2pPr>
      <a:lvl3pPr marL="1143000" indent="-228600" algn="l" rtl="0" eaLnBrk="0" fontAlgn="base" hangingPunct="0">
        <a:spcBef>
          <a:spcPct val="20000"/>
        </a:spcBef>
        <a:spcAft>
          <a:spcPct val="0"/>
        </a:spcAft>
        <a:buClr>
          <a:srgbClr val="00CCFF"/>
        </a:buClr>
        <a:buSzPct val="65000"/>
        <a:buFont typeface="Wingdings" pitchFamily="2" charset="2"/>
        <a:buChar char="l"/>
        <a:defRPr sz="2400">
          <a:solidFill>
            <a:schemeClr val="tx1"/>
          </a:solidFill>
          <a:latin typeface="Arial" charset="0"/>
        </a:defRPr>
      </a:lvl3pPr>
      <a:lvl4pPr marL="1600200" indent="-228600" algn="l" rtl="0" eaLnBrk="0" fontAlgn="base" hangingPunct="0">
        <a:spcBef>
          <a:spcPct val="20000"/>
        </a:spcBef>
        <a:spcAft>
          <a:spcPct val="0"/>
        </a:spcAft>
        <a:buClr>
          <a:schemeClr val="tx1"/>
        </a:buClr>
        <a:buChar char="–"/>
        <a:defRPr sz="2000">
          <a:solidFill>
            <a:schemeClr val="tx1"/>
          </a:solidFill>
          <a:latin typeface="Arial" charset="0"/>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Arial" charset="0"/>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lvl="1">
              <a:defRPr/>
            </a:pPr>
            <a:fld id="{CA288678-0467-45EC-A3A6-1D06060E6D3E}" type="slidenum">
              <a:rPr lang="en-US" smtClean="0"/>
              <a:pPr lvl="1">
                <a:defRPr/>
              </a:pPr>
              <a:t>1</a:t>
            </a:fld>
            <a:endParaRPr lang="en-US">
              <a:latin typeface="+mn-lt"/>
            </a:endParaRPr>
          </a:p>
        </p:txBody>
      </p:sp>
      <p:pic>
        <p:nvPicPr>
          <p:cNvPr id="4" name="Picture 3">
            <a:extLst>
              <a:ext uri="{FF2B5EF4-FFF2-40B4-BE49-F238E27FC236}">
                <a16:creationId xmlns:a16="http://schemas.microsoft.com/office/drawing/2014/main" xmlns="" id="{320155BF-8212-45EE-BF8A-15D228F2F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762000"/>
            <a:ext cx="7414903" cy="4892464"/>
          </a:xfrm>
          <a:prstGeom prst="rect">
            <a:avLst/>
          </a:prstGeom>
        </p:spPr>
      </p:pic>
    </p:spTree>
    <p:extLst>
      <p:ext uri="{BB962C8B-B14F-4D97-AF65-F5344CB8AC3E}">
        <p14:creationId xmlns:p14="http://schemas.microsoft.com/office/powerpoint/2010/main" val="2221392176"/>
      </p:ext>
    </p:extLst>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9"/>
          <p:cNvSpPr>
            <a:spLocks noGrp="1" noChangeArrowheads="1"/>
          </p:cNvSpPr>
          <p:nvPr>
            <p:ph type="sldNum" sz="quarter" idx="12"/>
          </p:nvPr>
        </p:nvSpPr>
        <p:spPr/>
        <p:txBody>
          <a:bodyPr/>
          <a:lstStyle/>
          <a:p>
            <a:pPr lvl="1">
              <a:defRPr/>
            </a:pPr>
            <a:fld id="{49630BD7-9B6A-4306-9A75-1407183A8EF2}" type="slidenum">
              <a:rPr lang="en-US"/>
              <a:pPr lvl="1">
                <a:defRPr/>
              </a:pPr>
              <a:t>10</a:t>
            </a:fld>
            <a:endParaRPr lang="en-US"/>
          </a:p>
        </p:txBody>
      </p:sp>
      <p:sp>
        <p:nvSpPr>
          <p:cNvPr id="24578" name="Rectangle 2"/>
          <p:cNvSpPr>
            <a:spLocks noGrp="1" noChangeArrowheads="1"/>
          </p:cNvSpPr>
          <p:nvPr>
            <p:ph type="ctrTitle"/>
          </p:nvPr>
        </p:nvSpPr>
        <p:spPr>
          <a:xfrm>
            <a:off x="762000" y="228600"/>
            <a:ext cx="7772400" cy="685800"/>
          </a:xfrm>
        </p:spPr>
        <p:txBody>
          <a:bodyPr/>
          <a:lstStyle/>
          <a:p>
            <a:pPr algn="ctr" eaLnBrk="1" hangingPunct="1">
              <a:defRPr/>
            </a:pPr>
            <a:r>
              <a:rPr lang="en-US" sz="3600">
                <a:latin typeface="+mj-lt"/>
                <a:cs typeface="Times New Roman" charset="0"/>
              </a:rPr>
              <a:t>This Alchemy May Yield Real Gold</a:t>
            </a:r>
            <a:r>
              <a:rPr lang="en-US">
                <a:latin typeface="+mj-lt"/>
              </a:rPr>
              <a:t> </a:t>
            </a:r>
          </a:p>
        </p:txBody>
      </p:sp>
      <p:sp>
        <p:nvSpPr>
          <p:cNvPr id="20484" name="Rectangle 3"/>
          <p:cNvSpPr>
            <a:spLocks noGrp="1" noChangeArrowheads="1"/>
          </p:cNvSpPr>
          <p:nvPr>
            <p:ph type="subTitle" idx="1"/>
          </p:nvPr>
        </p:nvSpPr>
        <p:spPr>
          <a:xfrm>
            <a:off x="2057400" y="1066800"/>
            <a:ext cx="5638800" cy="1038225"/>
          </a:xfrm>
        </p:spPr>
        <p:txBody>
          <a:bodyPr/>
          <a:lstStyle/>
          <a:p>
            <a:pPr algn="ctr" eaLnBrk="1" hangingPunct="1"/>
            <a:r>
              <a:rPr lang="en-US" sz="2400">
                <a:latin typeface="Times New Roman" charset="0"/>
                <a:cs typeface="Times New Roman" charset="0"/>
              </a:rPr>
              <a:t>Technical Analysts, The Street's Soothsayers Get A Vote Of Confidence From MIT Rocket Scientists</a:t>
            </a:r>
            <a:r>
              <a:rPr lang="en-US" sz="2400">
                <a:latin typeface="Times New Roman" charset="0"/>
              </a:rPr>
              <a:t> </a:t>
            </a:r>
          </a:p>
        </p:txBody>
      </p:sp>
      <p:sp>
        <p:nvSpPr>
          <p:cNvPr id="20485" name="Text Box 4"/>
          <p:cNvSpPr txBox="1">
            <a:spLocks noChangeArrowheads="1"/>
          </p:cNvSpPr>
          <p:nvPr/>
        </p:nvSpPr>
        <p:spPr bwMode="auto">
          <a:xfrm>
            <a:off x="304800" y="2057400"/>
            <a:ext cx="8686800" cy="4659313"/>
          </a:xfrm>
          <a:prstGeom prst="rect">
            <a:avLst/>
          </a:prstGeom>
          <a:solidFill>
            <a:schemeClr val="tx1"/>
          </a:solidFill>
          <a:ln w="12700">
            <a:noFill/>
            <a:miter lim="800000"/>
            <a:headEnd type="none" w="sm" len="sm"/>
            <a:tailEnd type="none" w="sm" len="sm"/>
          </a:ln>
        </p:spPr>
        <p:txBody>
          <a:bodyPr>
            <a:spAutoFit/>
          </a:bodyPr>
          <a:lstStyle/>
          <a:p>
            <a:pPr>
              <a:spcBef>
                <a:spcPct val="50000"/>
              </a:spcBef>
            </a:pPr>
            <a:r>
              <a:rPr lang="en-US" sz="1200">
                <a:solidFill>
                  <a:schemeClr val="bg2"/>
                </a:solidFill>
                <a:cs typeface="Times New Roman" charset="0"/>
              </a:rPr>
              <a:t>Technical analysts don't get no respect. Academic economists consider their game--predicting stock prices by studying charts--on a par with examining the entrails of a freshly slaughtered goat. Conventional economic wisdom says that stock prices already reflect all relevant information, so past movements are no clue to future ones. Even if stock prices are a little predictable, say most economists, you won't get anywhere by poring over charts for such technical-analyst arcana as "rising bottoms," "double tops," and "head-and-shoulders formations." Burton G. Malkiel, author of A Random Walk Down Wall Street, writes that "under scientific scrutiny, chart reading must share a pedestal with alchemy." </a:t>
            </a:r>
          </a:p>
          <a:p>
            <a:pPr>
              <a:spcBef>
                <a:spcPct val="50000"/>
              </a:spcBef>
            </a:pPr>
            <a:r>
              <a:rPr lang="en-US" sz="1200">
                <a:solidFill>
                  <a:schemeClr val="bg2"/>
                </a:solidFill>
                <a:cs typeface="Times New Roman" charset="0"/>
              </a:rPr>
              <a:t>But technical analysts--also known as chartists--may yet get the last laugh. A paper written by three authors from the Massachusetts Institute of Technology, and recently published by the prestigious National Bureau of Economic Research, concludes that "certain technical patterns do provide incremental information, especially for Nasdaq stocks." In language that's bold for academics, the paper goes on to say that "while this does not necessarily imply that technical analysis can be used to generate `excess' trading profits, it does raise the possibility that technical analysis can add value to the investment process." </a:t>
            </a:r>
          </a:p>
          <a:p>
            <a:pPr>
              <a:spcBef>
                <a:spcPct val="50000"/>
              </a:spcBef>
            </a:pPr>
            <a:r>
              <a:rPr lang="en-US" sz="1200">
                <a:solidFill>
                  <a:schemeClr val="bg2"/>
                </a:solidFill>
                <a:cs typeface="Times New Roman" charset="0"/>
              </a:rPr>
              <a:t>Technical analysis might actually add value? Predictably, technical analysts are overjoyed by the partial endorsement. "I'm, like, flabbergasted," says Ralph J. Acampora, the director of technical research at Prudential Securities Inc. The chartists are particularly pleased that the project was led by Andrew W. Lo, director of MIT's Laboratory for Financial Engineering, who taught many of the finance rocket scientists now working on Wall Street. Says Acampora: "This gives the field an awful lot of credibility." </a:t>
            </a:r>
          </a:p>
          <a:p>
            <a:pPr>
              <a:spcBef>
                <a:spcPct val="50000"/>
              </a:spcBef>
            </a:pPr>
            <a:r>
              <a:rPr lang="en-US" sz="1200">
                <a:solidFill>
                  <a:schemeClr val="bg2"/>
                </a:solidFill>
                <a:cs typeface="Times New Roman" charset="0"/>
              </a:rPr>
              <a:t>The paper, by Lo, graduate student Harry Mamaysky, and finance professor Jiang Wang (http://www.nber.org/papers/w7613), is tough slogging unless you happen to be on intimate terms with kernel regression estimators and the Kolmogorov-Smirnov test. But its basic strategy is simple. First, the authors wrote a computer program that automated the process of finding 10 of the chartists' favorite patterns. Then they turned the program loose on daily stock returns for hundreds of companies on the New York Stock Exchange, American Stock Exchange, and Nasdaq from 1962 to 1996. Out of more than 800,000 observations of raw data, the program turned up about 2,500 head-and-shoulders patterns (three peaks, the middle one being the highest), about 2,100 triangle tops (a pattern with progressively lower peaks and rising bottoms), and so on.</a:t>
            </a:r>
          </a:p>
          <a:p>
            <a:pPr>
              <a:spcBef>
                <a:spcPct val="50000"/>
              </a:spcBef>
            </a:pPr>
            <a:endParaRPr lang="en-US" sz="1200">
              <a:solidFill>
                <a:schemeClr val="bg2"/>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19CC16BC-6CE0-4BF4-A5E6-706799D58FBC}" type="slidenum">
              <a:rPr lang="en-US" smtClean="0"/>
              <a:pPr lvl="1">
                <a:defRPr/>
              </a:pPr>
              <a:t>11</a:t>
            </a:fld>
            <a:endParaRPr lang="en-US">
              <a:latin typeface="+mn-lt"/>
            </a:endParaRPr>
          </a:p>
        </p:txBody>
      </p:sp>
      <p:pic>
        <p:nvPicPr>
          <p:cNvPr id="21507" name="Picture 2" descr="PPTB37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09750" y="477838"/>
            <a:ext cx="5524500" cy="590232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pPr lvl="1">
              <a:defRPr/>
            </a:pPr>
            <a:fld id="{EB9428BE-1BA9-49CF-9387-4D1A647A43ED}" type="slidenum">
              <a:rPr lang="en-US"/>
              <a:pPr lvl="1">
                <a:defRPr/>
              </a:pPr>
              <a:t>12</a:t>
            </a:fld>
            <a:endParaRPr lang="en-US">
              <a:latin typeface="Times New Roman" charset="0"/>
            </a:endParaRPr>
          </a:p>
        </p:txBody>
      </p:sp>
      <p:pic>
        <p:nvPicPr>
          <p:cNvPr id="23555" name="Picture 2" descr="Geometric Characteristics of a Price Chart_c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6600" y="838200"/>
            <a:ext cx="5710238" cy="5705475"/>
          </a:xfrm>
          <a:prstGeom prst="rect">
            <a:avLst/>
          </a:prstGeom>
          <a:noFill/>
          <a:ln w="9525">
            <a:noFill/>
            <a:miter lim="800000"/>
            <a:headEnd/>
            <a:tailEnd/>
          </a:ln>
        </p:spPr>
      </p:pic>
      <p:sp>
        <p:nvSpPr>
          <p:cNvPr id="23556" name="Text Box 3"/>
          <p:cNvSpPr txBox="1">
            <a:spLocks noChangeArrowheads="1"/>
          </p:cNvSpPr>
          <p:nvPr/>
        </p:nvSpPr>
        <p:spPr bwMode="auto">
          <a:xfrm>
            <a:off x="304800" y="152400"/>
            <a:ext cx="8610600" cy="641350"/>
          </a:xfrm>
          <a:prstGeom prst="rect">
            <a:avLst/>
          </a:prstGeom>
          <a:noFill/>
          <a:ln w="12700">
            <a:noFill/>
            <a:miter lim="800000"/>
            <a:headEnd type="none" w="sm" len="sm"/>
            <a:tailEnd type="none" w="sm" len="sm"/>
          </a:ln>
        </p:spPr>
        <p:txBody>
          <a:bodyPr>
            <a:spAutoFit/>
          </a:bodyPr>
          <a:lstStyle/>
          <a:p>
            <a:pPr algn="ctr">
              <a:spcBef>
                <a:spcPct val="50000"/>
              </a:spcBef>
            </a:pPr>
            <a:r>
              <a:rPr lang="en-US" sz="3600">
                <a:solidFill>
                  <a:schemeClr val="tx2"/>
                </a:solidFill>
              </a:rPr>
              <a:t>Geometric Characteristics of a Price Chart</a:t>
            </a:r>
          </a:p>
        </p:txBody>
      </p:sp>
      <p:sp>
        <p:nvSpPr>
          <p:cNvPr id="23557" name="Text Box 4"/>
          <p:cNvSpPr txBox="1">
            <a:spLocks noChangeArrowheads="1"/>
          </p:cNvSpPr>
          <p:nvPr/>
        </p:nvSpPr>
        <p:spPr bwMode="auto">
          <a:xfrm>
            <a:off x="228600" y="990600"/>
            <a:ext cx="2590800" cy="3722688"/>
          </a:xfrm>
          <a:prstGeom prst="rect">
            <a:avLst/>
          </a:prstGeom>
          <a:solidFill>
            <a:schemeClr val="tx1"/>
          </a:solidFill>
          <a:ln w="12700">
            <a:noFill/>
            <a:miter lim="800000"/>
            <a:headEnd type="none" w="sm" len="sm"/>
            <a:tailEnd type="none" w="sm" len="sm"/>
          </a:ln>
        </p:spPr>
        <p:txBody>
          <a:bodyPr>
            <a:spAutoFit/>
          </a:bodyPr>
          <a:lstStyle/>
          <a:p>
            <a:pPr>
              <a:spcBef>
                <a:spcPct val="50000"/>
              </a:spcBef>
            </a:pPr>
            <a:r>
              <a:rPr lang="en-US" sz="2800">
                <a:solidFill>
                  <a:schemeClr val="bg2"/>
                </a:solidFill>
              </a:rPr>
              <a:t>Technicians use price charts to interpret what the next move is most likely to be.  </a:t>
            </a:r>
          </a:p>
          <a:p>
            <a:pPr>
              <a:spcBef>
                <a:spcPct val="50000"/>
              </a:spcBef>
            </a:pPr>
            <a:r>
              <a:rPr lang="en-US" sz="2800">
                <a:solidFill>
                  <a:schemeClr val="bg2"/>
                </a:solidFill>
              </a:rPr>
              <a:t>Let us consider the following:</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lvl="1">
              <a:defRPr/>
            </a:pPr>
            <a:fld id="{07AE154A-E24B-421E-AAEF-95A4291007EC}" type="slidenum">
              <a:rPr lang="en-US"/>
              <a:pPr lvl="1">
                <a:defRPr/>
              </a:pPr>
              <a:t>13</a:t>
            </a:fld>
            <a:endParaRPr lang="en-US">
              <a:latin typeface="Times New Roman" charset="0"/>
            </a:endParaRPr>
          </a:p>
        </p:txBody>
      </p:sp>
      <p:pic>
        <p:nvPicPr>
          <p:cNvPr id="24579" name="Picture 2" descr="Forces and Framework_cr_c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685800"/>
            <a:ext cx="5843588" cy="5489575"/>
          </a:xfrm>
          <a:prstGeom prst="rect">
            <a:avLst/>
          </a:prstGeom>
          <a:noFill/>
          <a:ln w="9525">
            <a:noFill/>
            <a:miter lim="800000"/>
            <a:headEnd/>
            <a:tailEnd/>
          </a:ln>
        </p:spPr>
      </p:pic>
      <p:sp>
        <p:nvSpPr>
          <p:cNvPr id="24580" name="Text Box 3"/>
          <p:cNvSpPr txBox="1">
            <a:spLocks noChangeArrowheads="1"/>
          </p:cNvSpPr>
          <p:nvPr/>
        </p:nvSpPr>
        <p:spPr bwMode="auto">
          <a:xfrm>
            <a:off x="1295400" y="152400"/>
            <a:ext cx="6629400" cy="457200"/>
          </a:xfrm>
          <a:prstGeom prst="rect">
            <a:avLst/>
          </a:prstGeom>
          <a:noFill/>
          <a:ln w="12700">
            <a:noFill/>
            <a:miter lim="800000"/>
            <a:headEnd type="none" w="sm" len="sm"/>
            <a:tailEnd type="none" w="sm" len="sm"/>
          </a:ln>
        </p:spPr>
        <p:txBody>
          <a:bodyPr>
            <a:spAutoFit/>
          </a:bodyPr>
          <a:lstStyle/>
          <a:p>
            <a:pPr algn="ctr">
              <a:spcBef>
                <a:spcPct val="50000"/>
              </a:spcBef>
            </a:pPr>
            <a:r>
              <a:rPr lang="en-US">
                <a:solidFill>
                  <a:schemeClr val="tx2"/>
                </a:solidFill>
              </a:rPr>
              <a:t>The Forces and Framework of the Cyclical Structure</a:t>
            </a:r>
          </a:p>
        </p:txBody>
      </p:sp>
      <p:sp>
        <p:nvSpPr>
          <p:cNvPr id="24581" name="Text Box 4"/>
          <p:cNvSpPr txBox="1">
            <a:spLocks noChangeArrowheads="1"/>
          </p:cNvSpPr>
          <p:nvPr/>
        </p:nvSpPr>
        <p:spPr bwMode="auto">
          <a:xfrm>
            <a:off x="533400" y="6172200"/>
            <a:ext cx="8001000" cy="1004888"/>
          </a:xfrm>
          <a:prstGeom prst="rect">
            <a:avLst/>
          </a:prstGeom>
          <a:noFill/>
          <a:ln w="12700">
            <a:noFill/>
            <a:miter lim="800000"/>
            <a:headEnd type="none" w="sm" len="sm"/>
            <a:tailEnd type="none" w="sm" len="sm"/>
          </a:ln>
        </p:spPr>
        <p:txBody>
          <a:bodyPr>
            <a:spAutoFit/>
          </a:bodyPr>
          <a:lstStyle/>
          <a:p>
            <a:pPr algn="ctr">
              <a:spcBef>
                <a:spcPct val="50000"/>
              </a:spcBef>
            </a:pPr>
            <a:r>
              <a:rPr lang="en-US">
                <a:solidFill>
                  <a:schemeClr val="tx2"/>
                </a:solidFill>
              </a:rPr>
              <a:t>How a Cycle Grows From a Series of Thrusts and Recoils</a:t>
            </a:r>
          </a:p>
          <a:p>
            <a:pPr algn="ctr">
              <a:spcBef>
                <a:spcPct val="50000"/>
              </a:spcBef>
            </a:pPr>
            <a:endParaRPr lang="en-US">
              <a:solidFill>
                <a:schemeClr val="tx2"/>
              </a:solidFil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DA73D0B3-40DA-4774-9DF3-A32AEBEA10EA}" type="slidenum">
              <a:rPr lang="en-US"/>
              <a:pPr lvl="1">
                <a:defRPr/>
              </a:pPr>
              <a:t>14</a:t>
            </a:fld>
            <a:endParaRPr lang="en-US">
              <a:latin typeface="Times New Roman" charset="0"/>
            </a:endParaRPr>
          </a:p>
        </p:txBody>
      </p:sp>
      <p:pic>
        <p:nvPicPr>
          <p:cNvPr id="30723" name="Picture 2" descr="Fibs calculator rul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763000" cy="6248400"/>
          </a:xfrm>
          <a:prstGeom prst="rect">
            <a:avLst/>
          </a:prstGeom>
          <a:noFill/>
          <a:ln w="9525">
            <a:noFill/>
            <a:miter lim="800000"/>
            <a:headEnd/>
            <a:tailEnd/>
          </a:ln>
        </p:spPr>
      </p:pic>
      <p:sp>
        <p:nvSpPr>
          <p:cNvPr id="30724" name="Text Box 3"/>
          <p:cNvSpPr txBox="1">
            <a:spLocks noChangeArrowheads="1"/>
          </p:cNvSpPr>
          <p:nvPr/>
        </p:nvSpPr>
        <p:spPr bwMode="auto">
          <a:xfrm>
            <a:off x="4800600" y="1524000"/>
            <a:ext cx="4114800" cy="1373188"/>
          </a:xfrm>
          <a:prstGeom prst="rect">
            <a:avLst/>
          </a:prstGeom>
          <a:solidFill>
            <a:schemeClr val="tx1">
              <a:alpha val="52940"/>
            </a:schemeClr>
          </a:solidFill>
          <a:ln w="12700">
            <a:noFill/>
            <a:miter lim="800000"/>
            <a:headEnd type="none" w="sm" len="sm"/>
            <a:tailEnd type="none" w="sm" len="sm"/>
          </a:ln>
        </p:spPr>
        <p:txBody>
          <a:bodyPr>
            <a:spAutoFit/>
          </a:bodyPr>
          <a:lstStyle/>
          <a:p>
            <a:pPr>
              <a:spcBef>
                <a:spcPct val="50000"/>
              </a:spcBef>
            </a:pPr>
            <a:r>
              <a:rPr lang="en-US" sz="2800">
                <a:solidFill>
                  <a:schemeClr val="bg2"/>
                </a:solidFill>
              </a:rPr>
              <a:t>Learning these patterns and ratios requires only a calculator, ruler and pencil.</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A0A21667-CD05-40ED-B8E9-7FAD77DEC0B5}" type="slidenum">
              <a:rPr lang="en-US"/>
              <a:pPr lvl="1">
                <a:defRPr/>
              </a:pPr>
              <a:t>15</a:t>
            </a:fld>
            <a:endParaRPr lang="en-US">
              <a:latin typeface="Times New Roman" charset="0"/>
            </a:endParaRPr>
          </a:p>
        </p:txBody>
      </p:sp>
      <p:pic>
        <p:nvPicPr>
          <p:cNvPr id="31747" name="Picture 4" descr="DaVinci"/>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52400"/>
            <a:ext cx="8655050" cy="65373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A7227BF0-BF7A-48F5-AA96-F92530140710}" type="slidenum">
              <a:rPr lang="en-US"/>
              <a:pPr lvl="1">
                <a:defRPr/>
              </a:pPr>
              <a:t>16</a:t>
            </a:fld>
            <a:endParaRPr lang="en-US">
              <a:latin typeface="Times New Roman" charset="0"/>
            </a:endParaRPr>
          </a:p>
        </p:txBody>
      </p:sp>
      <p:pic>
        <p:nvPicPr>
          <p:cNvPr id="32771" name="Picture 2" descr="Egyptian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00200" y="152400"/>
            <a:ext cx="6353175" cy="6553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988DA5AB-7EDE-43D7-9666-4839659EA4C7}" type="slidenum">
              <a:rPr lang="en-US"/>
              <a:pPr lvl="1">
                <a:defRPr/>
              </a:pPr>
              <a:t>17</a:t>
            </a:fld>
            <a:endParaRPr lang="en-US">
              <a:latin typeface="Times New Roman" charset="0"/>
            </a:endParaRPr>
          </a:p>
        </p:txBody>
      </p:sp>
      <p:pic>
        <p:nvPicPr>
          <p:cNvPr id="39939" name="Picture 2052" descr="Swings without labels"/>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 y="152400"/>
            <a:ext cx="8839200" cy="6324600"/>
          </a:xfrm>
          <a:prstGeom prst="rect">
            <a:avLst/>
          </a:prstGeom>
          <a:noFill/>
          <a:ln w="9525">
            <a:noFill/>
            <a:miter lim="800000"/>
            <a:headEnd/>
            <a:tailEnd/>
          </a:ln>
        </p:spPr>
      </p:pic>
      <p:sp>
        <p:nvSpPr>
          <p:cNvPr id="39940" name="Line 4"/>
          <p:cNvSpPr>
            <a:spLocks noChangeShapeType="1"/>
          </p:cNvSpPr>
          <p:nvPr/>
        </p:nvSpPr>
        <p:spPr bwMode="auto">
          <a:xfrm>
            <a:off x="1752600" y="1295400"/>
            <a:ext cx="6858000" cy="2438400"/>
          </a:xfrm>
          <a:prstGeom prst="line">
            <a:avLst/>
          </a:prstGeom>
          <a:noFill/>
          <a:ln w="12700">
            <a:solidFill>
              <a:schemeClr val="tx1"/>
            </a:solidFill>
            <a:round/>
            <a:headEnd type="none" w="sm" len="sm"/>
            <a:tailEnd type="none" w="sm" len="sm"/>
          </a:ln>
        </p:spPr>
        <p:txBody>
          <a:bodyPr/>
          <a:lstStyle/>
          <a:p>
            <a:endParaRPr lang="en-US"/>
          </a:p>
        </p:txBody>
      </p:sp>
      <p:sp>
        <p:nvSpPr>
          <p:cNvPr id="39941" name="Line 5"/>
          <p:cNvSpPr>
            <a:spLocks noChangeShapeType="1"/>
          </p:cNvSpPr>
          <p:nvPr/>
        </p:nvSpPr>
        <p:spPr bwMode="auto">
          <a:xfrm>
            <a:off x="914400" y="2438400"/>
            <a:ext cx="4267200" cy="3048000"/>
          </a:xfrm>
          <a:prstGeom prst="line">
            <a:avLst/>
          </a:prstGeom>
          <a:noFill/>
          <a:ln w="12700">
            <a:solidFill>
              <a:schemeClr val="tx1"/>
            </a:solidFill>
            <a:round/>
            <a:headEnd type="none" w="sm" len="sm"/>
            <a:tailEnd type="none" w="sm" len="sm"/>
          </a:ln>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A1E12CE0-3154-4098-A46F-79F200B3CB0E}" type="slidenum">
              <a:rPr lang="en-US"/>
              <a:pPr lvl="1">
                <a:defRPr/>
              </a:pPr>
              <a:t>18</a:t>
            </a:fld>
            <a:endParaRPr lang="en-US">
              <a:latin typeface="Times New Roman" charset="0"/>
            </a:endParaRPr>
          </a:p>
        </p:txBody>
      </p:sp>
      <p:pic>
        <p:nvPicPr>
          <p:cNvPr id="40963" name="Picture 1027" descr="Swings with labels"/>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 y="152400"/>
            <a:ext cx="8839200" cy="6324600"/>
          </a:xfrm>
          <a:prstGeom prst="rect">
            <a:avLst/>
          </a:prstGeom>
          <a:noFill/>
          <a:ln w="9525">
            <a:noFill/>
            <a:miter lim="800000"/>
            <a:headEnd/>
            <a:tailEnd/>
          </a:ln>
        </p:spPr>
      </p:pic>
      <p:sp>
        <p:nvSpPr>
          <p:cNvPr id="40964" name="Line 4"/>
          <p:cNvSpPr>
            <a:spLocks noChangeShapeType="1"/>
          </p:cNvSpPr>
          <p:nvPr/>
        </p:nvSpPr>
        <p:spPr bwMode="auto">
          <a:xfrm>
            <a:off x="2971800" y="1752600"/>
            <a:ext cx="609600" cy="2514600"/>
          </a:xfrm>
          <a:prstGeom prst="line">
            <a:avLst/>
          </a:prstGeom>
          <a:noFill/>
          <a:ln w="12700">
            <a:solidFill>
              <a:schemeClr val="tx1"/>
            </a:solidFill>
            <a:round/>
            <a:headEnd type="none" w="sm" len="sm"/>
            <a:tailEnd type="none" w="sm" len="sm"/>
          </a:ln>
        </p:spPr>
        <p:txBody>
          <a:bodyPr/>
          <a:lstStyle/>
          <a:p>
            <a:endParaRPr lang="en-US"/>
          </a:p>
        </p:txBody>
      </p:sp>
      <p:sp>
        <p:nvSpPr>
          <p:cNvPr id="40965" name="Line 5"/>
          <p:cNvSpPr>
            <a:spLocks noChangeShapeType="1"/>
          </p:cNvSpPr>
          <p:nvPr/>
        </p:nvSpPr>
        <p:spPr bwMode="auto">
          <a:xfrm flipV="1">
            <a:off x="3581400" y="2514600"/>
            <a:ext cx="228600" cy="1752600"/>
          </a:xfrm>
          <a:prstGeom prst="line">
            <a:avLst/>
          </a:prstGeom>
          <a:noFill/>
          <a:ln w="12700">
            <a:solidFill>
              <a:schemeClr val="tx1"/>
            </a:solidFill>
            <a:round/>
            <a:headEnd type="none" w="sm" len="sm"/>
            <a:tailEnd type="none" w="sm" len="sm"/>
          </a:ln>
        </p:spPr>
        <p:txBody>
          <a:bodyPr/>
          <a:lstStyle/>
          <a:p>
            <a:endParaRPr lang="en-US"/>
          </a:p>
        </p:txBody>
      </p:sp>
      <p:sp>
        <p:nvSpPr>
          <p:cNvPr id="40966" name="Line 6"/>
          <p:cNvSpPr>
            <a:spLocks noChangeShapeType="1"/>
          </p:cNvSpPr>
          <p:nvPr/>
        </p:nvSpPr>
        <p:spPr bwMode="auto">
          <a:xfrm>
            <a:off x="3886200" y="2667000"/>
            <a:ext cx="685800" cy="2438400"/>
          </a:xfrm>
          <a:prstGeom prst="line">
            <a:avLst/>
          </a:prstGeom>
          <a:noFill/>
          <a:ln w="12700">
            <a:solidFill>
              <a:schemeClr val="tx1"/>
            </a:solidFill>
            <a:round/>
            <a:headEnd type="none" w="sm" len="sm"/>
            <a:tailEnd type="none" w="sm" len="sm"/>
          </a:ln>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72C81282-D744-4CB2-A71C-D83CC41A7371}" type="slidenum">
              <a:rPr lang="en-US"/>
              <a:pPr lvl="1">
                <a:defRPr/>
              </a:pPr>
              <a:t>19</a:t>
            </a:fld>
            <a:endParaRPr lang="en-US">
              <a:latin typeface="Times New Roman" charset="0"/>
            </a:endParaRPr>
          </a:p>
        </p:txBody>
      </p:sp>
      <p:pic>
        <p:nvPicPr>
          <p:cNvPr id="43011" name="Picture 2" descr="Previous day's range"/>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800" y="228600"/>
            <a:ext cx="8610600" cy="6324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mbers"/>
          <p:cNvPicPr>
            <a:picLocks noGrp="1" noChangeAspect="1"/>
          </p:cNvPicPr>
          <p:nvPr isPhoto="1"/>
        </p:nvPicPr>
        <p:blipFill>
          <a:blip r:embed="rId2">
            <a:lum/>
            <a:extLst>
              <a:ext uri="{28A0092B-C50C-407E-A947-70E740481C1C}">
                <a14:useLocalDpi xmlns:a14="http://schemas.microsoft.com/office/drawing/2010/main"/>
              </a:ext>
            </a:extLst>
          </a:blip>
          <a:stretch>
            <a:fillRect/>
          </a:stretch>
        </p:blipFill>
        <p:spPr>
          <a:xfrm>
            <a:off x="0" y="138113"/>
            <a:ext cx="9144000" cy="6580187"/>
          </a:xfrm>
          <a:prstGeom prst="rect">
            <a:avLst/>
          </a:prstGeom>
          <a:noFill/>
          <a:ln>
            <a:noFill/>
          </a:ln>
        </p:spPr>
      </p:pic>
    </p:spTree>
    <p:extLst>
      <p:ext uri="{BB962C8B-B14F-4D97-AF65-F5344CB8AC3E}">
        <p14:creationId xmlns:p14="http://schemas.microsoft.com/office/powerpoint/2010/main" val="142103774"/>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20</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326" y="0"/>
            <a:ext cx="8087347" cy="6858000"/>
          </a:xfrm>
          <a:prstGeom prst="rect">
            <a:avLst/>
          </a:prstGeom>
        </p:spPr>
      </p:pic>
    </p:spTree>
    <p:extLst>
      <p:ext uri="{BB962C8B-B14F-4D97-AF65-F5344CB8AC3E}">
        <p14:creationId xmlns:p14="http://schemas.microsoft.com/office/powerpoint/2010/main" val="2973444740"/>
      </p:ext>
    </p:extLst>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21</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9328" y="0"/>
            <a:ext cx="8465344" cy="6858000"/>
          </a:xfrm>
          <a:prstGeom prst="rect">
            <a:avLst/>
          </a:prstGeom>
        </p:spPr>
      </p:pic>
    </p:spTree>
    <p:extLst>
      <p:ext uri="{BB962C8B-B14F-4D97-AF65-F5344CB8AC3E}">
        <p14:creationId xmlns:p14="http://schemas.microsoft.com/office/powerpoint/2010/main" val="1915339587"/>
      </p:ext>
    </p:extLst>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9F254612-3EE2-4EAF-A5EE-43FFCE5BE1F2}" type="slidenum">
              <a:rPr lang="en-US"/>
              <a:pPr lvl="1">
                <a:defRPr/>
              </a:pPr>
              <a:t>22</a:t>
            </a:fld>
            <a:endParaRPr lang="en-US">
              <a:latin typeface="Times New Roman" charset="0"/>
            </a:endParaRPr>
          </a:p>
        </p:txBody>
      </p:sp>
      <p:pic>
        <p:nvPicPr>
          <p:cNvPr id="33795" name="Picture 2" descr="Slide 1 Slot machin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19400" y="76200"/>
            <a:ext cx="3968750" cy="6629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2A7F10C6-CD6C-4019-B113-EAA616794324}" type="slidenum">
              <a:rPr lang="en-US"/>
              <a:pPr lvl="1">
                <a:defRPr/>
              </a:pPr>
              <a:t>23</a:t>
            </a:fld>
            <a:endParaRPr lang="en-US">
              <a:latin typeface="Times New Roman" charset="0"/>
            </a:endParaRPr>
          </a:p>
        </p:txBody>
      </p:sp>
      <p:sp>
        <p:nvSpPr>
          <p:cNvPr id="59394"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AB = CD Pattern</a:t>
            </a:r>
          </a:p>
        </p:txBody>
      </p:sp>
      <p:sp>
        <p:nvSpPr>
          <p:cNvPr id="35844" name="Rectangle 3"/>
          <p:cNvSpPr>
            <a:spLocks noGrp="1" noChangeArrowheads="1"/>
          </p:cNvSpPr>
          <p:nvPr>
            <p:ph type="body" idx="1"/>
          </p:nvPr>
        </p:nvSpPr>
        <p:spPr>
          <a:xfrm>
            <a:off x="304800" y="1773238"/>
            <a:ext cx="8610600" cy="4535487"/>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The AB=CD pattern is a simple but very powerful pattern. It is a measured move pattern where the first leg is equal to the second leg. It is the basic pattern in the theory of parallel channels. It can be described as a “lightning bolt” shape.</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Markets move in waves and the AB=CD pattern can be used for entering trades and also for exiting trades. The risk can be determined by analyzing the failure point of the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AB=CD is also the major component in the structure of the Gartley patterns.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As you study this pattern and become familiar with it you will no doubt discover its benefits as a trading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Look through many charts daily on all different time frames and you will find this pattern. As an exercise you can print out blank charts and identify and hand draw in the AB=CD. We encourage you to do as much hand drawing as possible of all of the patterns; it will most certainly help you to more quickly recognize the correct formation of these patterns.</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05A7DF3E-278A-4133-BB0D-72BF242C8106}" type="slidenum">
              <a:rPr lang="en-US"/>
              <a:pPr lvl="1">
                <a:defRPr/>
              </a:pPr>
              <a:t>24</a:t>
            </a:fld>
            <a:endParaRPr lang="en-US">
              <a:latin typeface="Times New Roman" charset="0"/>
            </a:endParaRPr>
          </a:p>
        </p:txBody>
      </p:sp>
      <p:pic>
        <p:nvPicPr>
          <p:cNvPr id="36867" name="Picture 2" descr="Gartley pattern bullish"/>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228600"/>
            <a:ext cx="8763000" cy="62484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0D107213-CE74-4F32-8199-B0DFFCB956E2}" type="slidenum">
              <a:rPr lang="en-US"/>
              <a:pPr lvl="1">
                <a:defRPr/>
              </a:pPr>
              <a:t>25</a:t>
            </a:fld>
            <a:endParaRPr lang="en-US">
              <a:latin typeface="Times New Roman" charset="0"/>
            </a:endParaRPr>
          </a:p>
        </p:txBody>
      </p:sp>
      <p:pic>
        <p:nvPicPr>
          <p:cNvPr id="37891" name="Picture 4" descr="Gartley pattern bearish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763000" cy="6324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3868E936-0ED9-41C6-9621-2238307B58D2}" type="slidenum">
              <a:rPr lang="en-US"/>
              <a:pPr lvl="1">
                <a:defRPr/>
              </a:pPr>
              <a:t>26</a:t>
            </a:fld>
            <a:endParaRPr lang="en-US">
              <a:latin typeface="Times New Roman" charset="0"/>
            </a:endParaRPr>
          </a:p>
        </p:txBody>
      </p:sp>
      <p:pic>
        <p:nvPicPr>
          <p:cNvPr id="38915" name="Picture 3" descr="ab=cd with time"/>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52400"/>
            <a:ext cx="8763000" cy="6477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ZD.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77900"/>
            <a:ext cx="9144000" cy="49022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28</a:t>
            </a:fld>
            <a:endParaRPr lang="en-US">
              <a:latin typeface="+mn-l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87393"/>
            <a:ext cx="9144000" cy="4883213"/>
          </a:xfrm>
          <a:prstGeom prst="rect">
            <a:avLst/>
          </a:prstGeom>
        </p:spPr>
      </p:pic>
    </p:spTree>
    <p:extLst>
      <p:ext uri="{BB962C8B-B14F-4D97-AF65-F5344CB8AC3E}">
        <p14:creationId xmlns:p14="http://schemas.microsoft.com/office/powerpoint/2010/main" val="3318690352"/>
      </p:ext>
    </p:extLst>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Z.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81075"/>
            <a:ext cx="9144000" cy="4894263"/>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9EA4C16C-6843-482B-B7B2-7855B2793B60}" type="slidenum">
              <a:rPr lang="en-US" smtClean="0"/>
              <a:pPr lvl="1">
                <a:defRPr/>
              </a:pPr>
              <a:t>3</a:t>
            </a:fld>
            <a:endParaRPr lang="en-US">
              <a:latin typeface="+mn-lt"/>
            </a:endParaRPr>
          </a:p>
        </p:txBody>
      </p:sp>
      <p:pic>
        <p:nvPicPr>
          <p:cNvPr id="9219" name="Picture 2" descr="PPT2A39.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24075" y="763588"/>
            <a:ext cx="4337050" cy="4722812"/>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CA5341F8-79F2-4684-8550-B30FBCFCD695}" type="slidenum">
              <a:rPr lang="en-US"/>
              <a:pPr lvl="1">
                <a:defRPr/>
              </a:pPr>
              <a:t>30</a:t>
            </a:fld>
            <a:endParaRPr lang="en-US">
              <a:latin typeface="Times New Roman" charset="0"/>
            </a:endParaRPr>
          </a:p>
        </p:txBody>
      </p:sp>
      <p:sp>
        <p:nvSpPr>
          <p:cNvPr id="62466"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The Gartley “222” Pattern</a:t>
            </a:r>
          </a:p>
        </p:txBody>
      </p:sp>
      <p:sp>
        <p:nvSpPr>
          <p:cNvPr id="50180" name="Rectangle 3"/>
          <p:cNvSpPr>
            <a:spLocks noGrp="1" noChangeArrowheads="1"/>
          </p:cNvSpPr>
          <p:nvPr>
            <p:ph type="body" idx="1"/>
          </p:nvPr>
        </p:nvSpPr>
        <p:spPr>
          <a:xfrm>
            <a:off x="228600" y="1341438"/>
            <a:ext cx="8686800" cy="4967287"/>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The Gartley “222” pattern was named this because it is described on page 222 of H.M Gartley’s book, ‘Profits in the Stock Market’, first published in 1935.</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pattern contains the AB=CD pattern which allows the trader to calculate ratio and proportions of various price waves in order to determine the risk on the trade. </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When the Gartley pattern fails (moves beyond “x”) it may turn into a butterfly pattern at the 1.27 or 1.618 extensions. Beyond these generally a trend move is in progress.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There are three ways a trader can be on alert for a failure of the Gartley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1/	A gap near the completion point.</a:t>
            </a:r>
          </a:p>
          <a:p>
            <a:pPr eaLnBrk="1" hangingPunct="1">
              <a:lnSpc>
                <a:spcPct val="70000"/>
              </a:lnSpc>
              <a:buFont typeface="Wingdings" pitchFamily="2" charset="2"/>
              <a:buNone/>
            </a:pPr>
            <a:r>
              <a:rPr lang="en-US" sz="1600">
                <a:solidFill>
                  <a:schemeClr val="bg2"/>
                </a:solidFill>
                <a:latin typeface="Times New Roman" charset="0"/>
              </a:rPr>
              <a:t>	2/	A wide range bar near the completion point.</a:t>
            </a:r>
          </a:p>
          <a:p>
            <a:pPr eaLnBrk="1" hangingPunct="1">
              <a:lnSpc>
                <a:spcPct val="70000"/>
              </a:lnSpc>
              <a:buFont typeface="Wingdings" pitchFamily="2" charset="2"/>
              <a:buNone/>
            </a:pPr>
            <a:r>
              <a:rPr lang="en-US" sz="1600">
                <a:solidFill>
                  <a:schemeClr val="bg2"/>
                </a:solidFill>
                <a:latin typeface="Times New Roman" charset="0"/>
              </a:rPr>
              <a:t>	3/	Tail closes near the completion point.</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completion of the “D” leg on a Gartley pattern may be beyond the .786 and close to the 1.00; as long as the 1.00 is not exceeded it is considered a Gartley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We would encourage you to print out blank price charts and hand draw as many patterns as you can while you are learning to recognize them.</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More information on the Gartley Pattern can be found on page 45 in ‘Fibonacci Ratios with Pattern Recognition’ by Larry Pesavento.</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WA.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1035050"/>
            <a:ext cx="9144000" cy="4786313"/>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URO.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1008063"/>
            <a:ext cx="9144000" cy="4840287"/>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ZDW.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77900"/>
            <a:ext cx="9144000" cy="49022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D$.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77900"/>
            <a:ext cx="9144000" cy="49022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35</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273175"/>
            <a:ext cx="9144000" cy="4311650"/>
          </a:xfrm>
          <a:prstGeom prst="rect">
            <a:avLst/>
          </a:prstGeom>
        </p:spPr>
      </p:pic>
    </p:spTree>
    <p:extLst>
      <p:ext uri="{BB962C8B-B14F-4D97-AF65-F5344CB8AC3E}">
        <p14:creationId xmlns:p14="http://schemas.microsoft.com/office/powerpoint/2010/main" val="141505208"/>
      </p:ext>
    </p:extLst>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3D834C7D-2150-455A-AF22-9446BFE58C8D}" type="slidenum">
              <a:rPr lang="en-US"/>
              <a:pPr lvl="1">
                <a:defRPr/>
              </a:pPr>
              <a:t>36</a:t>
            </a:fld>
            <a:endParaRPr lang="en-US">
              <a:latin typeface="Times New Roman" charset="0"/>
            </a:endParaRPr>
          </a:p>
        </p:txBody>
      </p:sp>
      <p:sp>
        <p:nvSpPr>
          <p:cNvPr id="66562"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The Butterfly Pattern</a:t>
            </a:r>
          </a:p>
        </p:txBody>
      </p:sp>
      <p:sp>
        <p:nvSpPr>
          <p:cNvPr id="55300" name="Rectangle 3"/>
          <p:cNvSpPr>
            <a:spLocks noGrp="1" noChangeArrowheads="1"/>
          </p:cNvSpPr>
          <p:nvPr>
            <p:ph type="body" idx="1"/>
          </p:nvPr>
        </p:nvSpPr>
        <p:spPr>
          <a:xfrm>
            <a:off x="228600" y="1628775"/>
            <a:ext cx="8763000" cy="4679950"/>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The Butterfly pattern is an extension pattern and is found at significant tops and bottoms. It is formed by connecting two triangles and an AB=CD move is present in the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extension move can be either 1.27 or 1.618. Any move beyond the 1.618 negates this pattern. If price moves beyond this level a strong continuation is in progress.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retracement moves inside the pattern are generally .618 or .786. The risk in the trade can be determined by using the 1.27 or 1.618 levels.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Many times a failed Gartley pattern will turn into a butterfly pattern. The trader should watch for warning signs of wide range bars, gaps and tail closes towards the completion of the butterfly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following pages have examples of Butterfly buy and sell patterns. We would encourage you to print out blank price charts and hand draw as many patterns as you can while you are learning to recognize them.</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Butterfly pattern is a powerful pattern and is one of our favorites. More information on this pattern can be found on page 104 of ‘Fibonacci Ratios with Pattern Recognition’ by Larry Pesavento.</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B FLY.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1143000" y="0"/>
            <a:ext cx="6858000" cy="68580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of_of_Butterfly_theorem.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914400" y="0"/>
            <a:ext cx="7313613" cy="68580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DA1275C6-2898-4EAB-9121-231B7B6F6119}" type="slidenum">
              <a:rPr lang="en-US"/>
              <a:pPr lvl="1">
                <a:defRPr/>
              </a:pPr>
              <a:t>39</a:t>
            </a:fld>
            <a:endParaRPr lang="en-US">
              <a:latin typeface="Times New Roman" charset="0"/>
            </a:endParaRPr>
          </a:p>
        </p:txBody>
      </p:sp>
      <p:pic>
        <p:nvPicPr>
          <p:cNvPr id="56323" name="Picture 3" descr="B FLY"/>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686800" cy="6400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0CCBA8C3-D137-4B19-9AE9-5D1B31E4271F}" type="slidenum">
              <a:rPr lang="en-US"/>
              <a:pPr lvl="1">
                <a:defRPr/>
              </a:pPr>
              <a:t>4</a:t>
            </a:fld>
            <a:endParaRPr lang="en-US">
              <a:latin typeface="Times New Roman" charset="0"/>
            </a:endParaRPr>
          </a:p>
        </p:txBody>
      </p:sp>
      <p:graphicFrame>
        <p:nvGraphicFramePr>
          <p:cNvPr id="1026" name="Object 2"/>
          <p:cNvGraphicFramePr>
            <a:graphicFrameLocks noChangeAspect="1"/>
          </p:cNvGraphicFramePr>
          <p:nvPr/>
        </p:nvGraphicFramePr>
        <p:xfrm>
          <a:off x="4648200" y="304800"/>
          <a:ext cx="4397375" cy="6324600"/>
        </p:xfrm>
        <a:graphic>
          <a:graphicData uri="http://schemas.openxmlformats.org/presentationml/2006/ole">
            <mc:AlternateContent xmlns:mc="http://schemas.openxmlformats.org/markup-compatibility/2006">
              <mc:Choice xmlns:v="urn:schemas-microsoft-com:vml" Requires="v">
                <p:oleObj spid="_x0000_s1063" name="Image" r:id="rId3" imgW="8457143" imgH="12165079" progId="">
                  <p:embed/>
                </p:oleObj>
              </mc:Choice>
              <mc:Fallback>
                <p:oleObj name="Image" r:id="rId3" imgW="8457143" imgH="12165079"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04800"/>
                        <a:ext cx="4397375" cy="6324600"/>
                      </a:xfrm>
                      <a:prstGeom prst="rect">
                        <a:avLst/>
                      </a:prstGeom>
                      <a:noFill/>
                      <a:ln>
                        <a:noFill/>
                      </a:ln>
                      <a:effectLst>
                        <a:outerShdw dist="53882"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oleObj>
              </mc:Fallback>
            </mc:AlternateContent>
          </a:graphicData>
        </a:graphic>
      </p:graphicFrame>
      <p:sp>
        <p:nvSpPr>
          <p:cNvPr id="1028" name="Text Box 3"/>
          <p:cNvSpPr txBox="1">
            <a:spLocks noChangeArrowheads="1"/>
          </p:cNvSpPr>
          <p:nvPr/>
        </p:nvSpPr>
        <p:spPr bwMode="auto">
          <a:xfrm>
            <a:off x="381000" y="2438400"/>
            <a:ext cx="3962400" cy="1920875"/>
          </a:xfrm>
          <a:prstGeom prst="rect">
            <a:avLst/>
          </a:prstGeom>
          <a:noFill/>
          <a:ln w="12700">
            <a:noFill/>
            <a:miter lim="800000"/>
            <a:headEnd type="none" w="sm" len="sm"/>
            <a:tailEnd type="none" w="sm" len="sm"/>
          </a:ln>
        </p:spPr>
        <p:txBody>
          <a:bodyPr>
            <a:spAutoFit/>
          </a:bodyPr>
          <a:lstStyle/>
          <a:p>
            <a:pPr algn="ctr">
              <a:spcBef>
                <a:spcPct val="50000"/>
              </a:spcBef>
            </a:pPr>
            <a:r>
              <a:rPr lang="en-US" sz="6000">
                <a:solidFill>
                  <a:schemeClr val="tx2"/>
                </a:solidFill>
              </a:rPr>
              <a:t>Spira Mirabilis</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40</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817" y="0"/>
            <a:ext cx="8430365" cy="6858000"/>
          </a:xfrm>
          <a:prstGeom prst="rect">
            <a:avLst/>
          </a:prstGeom>
        </p:spPr>
      </p:pic>
    </p:spTree>
    <p:extLst>
      <p:ext uri="{BB962C8B-B14F-4D97-AF65-F5344CB8AC3E}">
        <p14:creationId xmlns:p14="http://schemas.microsoft.com/office/powerpoint/2010/main" val="3029351046"/>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lvl="1">
              <a:defRPr/>
            </a:pPr>
            <a:fld id="{6A39E22A-0E4C-45B4-957F-B5EB10A0930B}" type="slidenum">
              <a:rPr lang="en-US" smtClean="0"/>
              <a:pPr lvl="1">
                <a:defRPr/>
              </a:pPr>
              <a:t>41</a:t>
            </a:fld>
            <a:endParaRPr lang="en-US">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3379" y="0"/>
            <a:ext cx="7357241"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1502344"/>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874A9EE9-761B-4C9B-BCAF-78A34E5B1325}" type="slidenum">
              <a:rPr lang="en-US"/>
              <a:pPr lvl="1">
                <a:defRPr/>
              </a:pPr>
              <a:t>42</a:t>
            </a:fld>
            <a:endParaRPr lang="en-US">
              <a:latin typeface="Times New Roman" charset="0"/>
            </a:endParaRPr>
          </a:p>
        </p:txBody>
      </p:sp>
      <p:pic>
        <p:nvPicPr>
          <p:cNvPr id="63491" name="Picture 2" descr="B FLY  3 DRIVES"/>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52400"/>
            <a:ext cx="8686800" cy="6477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ZL.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81075"/>
            <a:ext cx="9144000" cy="4894263"/>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DW.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77900"/>
            <a:ext cx="9144000" cy="49022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2040F68B-4296-4025-BEB1-FF2BF20DD05F}" type="slidenum">
              <a:rPr lang="en-US"/>
              <a:pPr lvl="1">
                <a:defRPr/>
              </a:pPr>
              <a:t>45</a:t>
            </a:fld>
            <a:endParaRPr lang="en-US">
              <a:latin typeface="Times New Roman" charset="0"/>
            </a:endParaRPr>
          </a:p>
        </p:txBody>
      </p:sp>
      <p:sp>
        <p:nvSpPr>
          <p:cNvPr id="70658"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Three Drives Pattern</a:t>
            </a:r>
          </a:p>
        </p:txBody>
      </p:sp>
      <p:sp>
        <p:nvSpPr>
          <p:cNvPr id="59396" name="Rectangle 3"/>
          <p:cNvSpPr>
            <a:spLocks noGrp="1" noChangeArrowheads="1"/>
          </p:cNvSpPr>
          <p:nvPr>
            <p:ph type="body" idx="1"/>
          </p:nvPr>
        </p:nvSpPr>
        <p:spPr>
          <a:xfrm>
            <a:off x="304800" y="1628775"/>
            <a:ext cx="8534400" cy="4679950"/>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This is an extension pattern and is very symmetrical. This pattern should easily be recognized, if the trader has to force the pattern it probably is not a Three Drive pattern.</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Three Drive pattern is found at tops and bottoms of moves and can either be a sign of reversal of a trend or it can be a sign of a more complex correction in the trend, such as an AB=CD, before the trend continues. Since the trader never knows which it will be stops must always be used.</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second and third drive in this pattern should be 1.27 or 1.618 of the 1 to A and 2 to C swings. The retracement of the A and C will usually be .618 or .786, however in a strongly trending market they may be .382.</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trader should take warning if a large gap is present in this pattern and wait for further confirmation that a top or bottom is in place. When the Three Drives pattern fails it is will generally lead to a larger move in the direction of the trend.</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following pages have examples of both Three Drive buy and sell patterns. There is also exercise charts included for you to identify and hand draw in the pattern. </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More information on the Three Drive pattern can be found on page 85 in ‘Fibonacci Ratios with Pattern Recognition’, by Larry Pesavento.</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ba.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490538"/>
            <a:ext cx="9144000" cy="5875337"/>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E5AAD03F-B54F-4B55-8805-65152A7D3766}" type="slidenum">
              <a:rPr lang="en-US"/>
              <a:pPr lvl="1">
                <a:defRPr/>
              </a:pPr>
              <a:t>47</a:t>
            </a:fld>
            <a:endParaRPr lang="en-US">
              <a:latin typeface="Times New Roman" charset="0"/>
            </a:endParaRPr>
          </a:p>
        </p:txBody>
      </p:sp>
      <p:pic>
        <p:nvPicPr>
          <p:cNvPr id="60419" name="Picture 3" descr="3 DRIVE"/>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686800" cy="6400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340C707E-497E-44BD-B014-6FAB3C877623}" type="slidenum">
              <a:rPr lang="en-US"/>
              <a:pPr lvl="1">
                <a:defRPr/>
              </a:pPr>
              <a:t>48</a:t>
            </a:fld>
            <a:endParaRPr lang="en-US">
              <a:latin typeface="Times New Roman" charset="0"/>
            </a:endParaRPr>
          </a:p>
        </p:txBody>
      </p:sp>
      <p:pic>
        <p:nvPicPr>
          <p:cNvPr id="61443" name="Picture 3" descr="3 DRIVE BOTTO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686800" cy="6400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8DFD7A26-1ACF-476F-9EE7-EBDC2C077599}" type="slidenum">
              <a:rPr lang="en-US"/>
              <a:pPr lvl="1">
                <a:defRPr/>
              </a:pPr>
              <a:t>49</a:t>
            </a:fld>
            <a:endParaRPr lang="en-US">
              <a:latin typeface="Times New Roman" charset="0"/>
            </a:endParaRPr>
          </a:p>
        </p:txBody>
      </p:sp>
      <p:pic>
        <p:nvPicPr>
          <p:cNvPr id="62467" name="Picture 2" descr="3 DRIVE PATTERN"/>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228600"/>
            <a:ext cx="8686800" cy="6400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4F237E00-9460-4328-90D9-2761ACF7C11B}" type="slidenum">
              <a:rPr lang="en-US" smtClean="0"/>
              <a:pPr lvl="1">
                <a:defRPr/>
              </a:pPr>
              <a:t>5</a:t>
            </a:fld>
            <a:endParaRPr lang="en-US">
              <a:latin typeface="+mn-lt"/>
            </a:endParaRPr>
          </a:p>
        </p:txBody>
      </p:sp>
      <p:pic>
        <p:nvPicPr>
          <p:cNvPr id="3" name="Picture 2" descr="PPTA7C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6800" y="914400"/>
            <a:ext cx="7073900" cy="4876800"/>
          </a:xfrm>
          <a:prstGeom prst="rect">
            <a:avLst/>
          </a:prstGeom>
          <a:ln>
            <a:noFill/>
          </a:ln>
          <a:effectLst>
            <a:outerShdw blurRad="190500" algn="tl" rotWithShape="0">
              <a:srgbClr val="000000">
                <a:alpha val="70000"/>
              </a:srgbClr>
            </a:outerShdw>
          </a:effectLst>
        </p:spPr>
      </p:pic>
    </p:spTree>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50</a:t>
            </a:fld>
            <a:endParaRPr lang="en-US">
              <a:latin typeface="+mn-l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87393"/>
            <a:ext cx="9144000" cy="4883213"/>
          </a:xfrm>
          <a:prstGeom prst="rect">
            <a:avLst/>
          </a:prstGeom>
        </p:spPr>
      </p:pic>
    </p:spTree>
    <p:extLst>
      <p:ext uri="{BB962C8B-B14F-4D97-AF65-F5344CB8AC3E}">
        <p14:creationId xmlns:p14="http://schemas.microsoft.com/office/powerpoint/2010/main" val="3442361258"/>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lvl="1">
              <a:defRPr/>
            </a:pPr>
            <a:fld id="{BD8D9DF4-C658-4CAE-96EE-5E878639E9E7}" type="slidenum">
              <a:rPr lang="en-US" smtClean="0"/>
              <a:pPr lvl="1">
                <a:defRPr/>
              </a:pPr>
              <a:t>51</a:t>
            </a:fld>
            <a:endParaRPr lang="en-US">
              <a:latin typeface="+mn-lt"/>
            </a:endParaRPr>
          </a:p>
        </p:txBody>
      </p:sp>
      <p:pic>
        <p:nvPicPr>
          <p:cNvPr id="108547" name="Picture 3" descr="~max0028.BMP"/>
          <p:cNvPicPr>
            <a:picLocks/>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914400"/>
            <a:ext cx="9144000" cy="49530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yse 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9013"/>
            <a:ext cx="9144000" cy="4878387"/>
          </a:xfrm>
          <a:prstGeom prst="rect">
            <a:avLst/>
          </a:prstGeom>
          <a:noFill/>
          <a:ln>
            <a:noFill/>
          </a:ln>
        </p:spPr>
      </p:pic>
    </p:spTree>
    <p:extLst>
      <p:ext uri="{BB962C8B-B14F-4D97-AF65-F5344CB8AC3E}">
        <p14:creationId xmlns:p14="http://schemas.microsoft.com/office/powerpoint/2010/main" val="1362997154"/>
      </p:ext>
    </p:extLst>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8E782F94-467A-4EC3-A90A-8054B0D50766}" type="slidenum">
              <a:rPr lang="en-US" smtClean="0"/>
              <a:pPr lvl="1">
                <a:defRPr/>
              </a:pPr>
              <a:t>53</a:t>
            </a:fld>
            <a:endParaRPr lang="en-US"/>
          </a:p>
        </p:txBody>
      </p:sp>
      <p:pic>
        <p:nvPicPr>
          <p:cNvPr id="26627" name="Picture 2" descr="PPT43C6.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152400"/>
            <a:ext cx="6489700" cy="6337300"/>
          </a:xfrm>
          <a:prstGeom prst="rect">
            <a:avLst/>
          </a:prstGeom>
          <a:noFill/>
          <a:ln w="9525">
            <a:noFill/>
            <a:miter lim="800000"/>
            <a:headEnd/>
            <a:tailEnd/>
          </a:ln>
        </p:spPr>
      </p:pic>
      <p:pic>
        <p:nvPicPr>
          <p:cNvPr id="26628" name="Picture 3" descr="PPTEB48.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2838" y="2532063"/>
            <a:ext cx="1838325" cy="179387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lvl="1">
              <a:defRPr/>
            </a:pPr>
            <a:fld id="{6A39E22A-0E4C-45B4-957F-B5EB10A0930B}" type="slidenum">
              <a:rPr lang="en-US" smtClean="0"/>
              <a:pPr lvl="1">
                <a:defRPr/>
              </a:pPr>
              <a:t>54</a:t>
            </a:fld>
            <a:endParaRPr lang="en-US">
              <a:latin typeface="+mn-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88887"/>
            <a:ext cx="9144000" cy="48802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31403512"/>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55</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5695" y="0"/>
            <a:ext cx="8072610" cy="6858000"/>
          </a:xfrm>
          <a:prstGeom prst="rect">
            <a:avLst/>
          </a:prstGeom>
        </p:spPr>
      </p:pic>
    </p:spTree>
    <p:extLst>
      <p:ext uri="{BB962C8B-B14F-4D97-AF65-F5344CB8AC3E}">
        <p14:creationId xmlns:p14="http://schemas.microsoft.com/office/powerpoint/2010/main" val="1940870797"/>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ks 2"/>
          <p:cNvPicPr>
            <a:picLocks noGrp="1" noChangeAspect="1"/>
          </p:cNvPicPr>
          <p:nvPr isPhoto="1"/>
        </p:nvPicPr>
        <p:blipFill>
          <a:blip r:embed="rId2">
            <a:lum/>
            <a:extLst>
              <a:ext uri="{28A0092B-C50C-407E-A947-70E740481C1C}">
                <a14:useLocalDpi xmlns:a14="http://schemas.microsoft.com/office/drawing/2010/main"/>
              </a:ext>
            </a:extLst>
          </a:blip>
          <a:stretch>
            <a:fillRect/>
          </a:stretch>
        </p:blipFill>
        <p:spPr>
          <a:xfrm>
            <a:off x="0" y="1198563"/>
            <a:ext cx="9144000" cy="4460875"/>
          </a:xfrm>
          <a:prstGeom prst="rect">
            <a:avLst/>
          </a:prstGeom>
          <a:noFill/>
          <a:ln>
            <a:noFill/>
          </a:ln>
        </p:spPr>
      </p:pic>
    </p:spTree>
    <p:extLst>
      <p:ext uri="{BB962C8B-B14F-4D97-AF65-F5344CB8AC3E}">
        <p14:creationId xmlns:p14="http://schemas.microsoft.com/office/powerpoint/2010/main" val="2894056893"/>
      </p:ext>
    </p:extLst>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bart"/>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03213"/>
            <a:ext cx="9144000" cy="6251575"/>
          </a:xfrm>
          <a:prstGeom prst="rect">
            <a:avLst/>
          </a:prstGeom>
          <a:noFill/>
          <a:ln>
            <a:noFill/>
          </a:ln>
        </p:spPr>
      </p:pic>
    </p:spTree>
    <p:extLst>
      <p:ext uri="{BB962C8B-B14F-4D97-AF65-F5344CB8AC3E}">
        <p14:creationId xmlns:p14="http://schemas.microsoft.com/office/powerpoint/2010/main" val="3511433334"/>
      </p:ext>
    </p:extLst>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NYS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001713"/>
            <a:ext cx="9144000" cy="4852987"/>
          </a:xfrm>
          <a:prstGeom prst="rect">
            <a:avLst/>
          </a:prstGeom>
          <a:noFill/>
          <a:ln>
            <a:noFill/>
          </a:ln>
        </p:spPr>
      </p:pic>
    </p:spTree>
    <p:extLst>
      <p:ext uri="{BB962C8B-B14F-4D97-AF65-F5344CB8AC3E}">
        <p14:creationId xmlns:p14="http://schemas.microsoft.com/office/powerpoint/2010/main" val="4256020392"/>
      </p:ext>
    </p:extLst>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euro"/>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92188"/>
            <a:ext cx="9144000" cy="4872037"/>
          </a:xfrm>
          <a:prstGeom prst="rect">
            <a:avLst/>
          </a:prstGeom>
          <a:noFill/>
          <a:ln>
            <a:noFill/>
          </a:ln>
        </p:spPr>
      </p:pic>
    </p:spTree>
    <p:extLst>
      <p:ext uri="{BB962C8B-B14F-4D97-AF65-F5344CB8AC3E}">
        <p14:creationId xmlns:p14="http://schemas.microsoft.com/office/powerpoint/2010/main" val="3937221550"/>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6</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0750" y="1490662"/>
            <a:ext cx="4762500" cy="3876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14101142"/>
      </p:ext>
    </p:extLst>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jpy"/>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98538"/>
            <a:ext cx="9144000" cy="4859337"/>
          </a:xfrm>
          <a:prstGeom prst="rect">
            <a:avLst/>
          </a:prstGeom>
          <a:noFill/>
          <a:ln>
            <a:noFill/>
          </a:ln>
        </p:spPr>
      </p:pic>
    </p:spTree>
    <p:extLst>
      <p:ext uri="{BB962C8B-B14F-4D97-AF65-F5344CB8AC3E}">
        <p14:creationId xmlns:p14="http://schemas.microsoft.com/office/powerpoint/2010/main" val="3584302680"/>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61</a:t>
            </a:fld>
            <a:endParaRPr lang="en-US">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150" y="47625"/>
            <a:ext cx="9029700" cy="6762750"/>
          </a:xfrm>
          <a:prstGeom prst="rect">
            <a:avLst/>
          </a:prstGeom>
        </p:spPr>
      </p:pic>
    </p:spTree>
    <p:extLst>
      <p:ext uri="{BB962C8B-B14F-4D97-AF65-F5344CB8AC3E}">
        <p14:creationId xmlns:p14="http://schemas.microsoft.com/office/powerpoint/2010/main" val="2540745442"/>
      </p:ext>
    </p:extLst>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AF0DC31F-4374-40B5-B791-D290DDC59069}" type="slidenum">
              <a:rPr lang="en-US"/>
              <a:pPr lvl="1">
                <a:defRPr/>
              </a:pPr>
              <a:t>62</a:t>
            </a:fld>
            <a:endParaRPr lang="en-US">
              <a:latin typeface="Times New Roman" charset="0"/>
            </a:endParaRPr>
          </a:p>
        </p:txBody>
      </p:sp>
      <p:sp>
        <p:nvSpPr>
          <p:cNvPr id="56322"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Harmonics</a:t>
            </a:r>
            <a:endParaRPr lang="en-US">
              <a:latin typeface="+mj-lt"/>
            </a:endParaRPr>
          </a:p>
        </p:txBody>
      </p:sp>
      <p:sp>
        <p:nvSpPr>
          <p:cNvPr id="45060" name="Rectangle 3"/>
          <p:cNvSpPr>
            <a:spLocks noGrp="1" noChangeArrowheads="1"/>
          </p:cNvSpPr>
          <p:nvPr>
            <p:ph type="body" idx="1"/>
          </p:nvPr>
        </p:nvSpPr>
        <p:spPr>
          <a:xfrm>
            <a:off x="381000" y="1268413"/>
            <a:ext cx="8458200" cy="4675187"/>
          </a:xfrm>
          <a:solidFill>
            <a:schemeClr val="tx1"/>
          </a:solidFill>
        </p:spPr>
        <p:txBody>
          <a:bodyPr/>
          <a:lstStyle/>
          <a:p>
            <a:pPr eaLnBrk="1" hangingPunct="1">
              <a:lnSpc>
                <a:spcPct val="70000"/>
              </a:lnSpc>
              <a:buFont typeface="Wingdings" pitchFamily="2" charset="2"/>
              <a:buNone/>
            </a:pPr>
            <a:r>
              <a:rPr lang="en-US" sz="1300">
                <a:solidFill>
                  <a:schemeClr val="bg2"/>
                </a:solidFill>
                <a:latin typeface="Times New Roman" charset="0"/>
              </a:rPr>
              <a:t>	We want you to start thinking in terms of repetition and swings. Markets tend to repeat past measured moves and move in waves. You can find many examples for yourself by observing price charts in any time frame of this repetition. Every stock, commodity, etc. seems to have its own vibratory number.</a:t>
            </a:r>
          </a:p>
          <a:p>
            <a:pPr eaLnBrk="1" hangingPunct="1">
              <a:lnSpc>
                <a:spcPct val="70000"/>
              </a:lnSpc>
              <a:buFont typeface="Wingdings" pitchFamily="2" charset="2"/>
              <a:buNone/>
            </a:pPr>
            <a:endParaRPr lang="en-US" sz="1300">
              <a:solidFill>
                <a:schemeClr val="bg2"/>
              </a:solidFill>
              <a:latin typeface="Times New Roman" charset="0"/>
            </a:endParaRPr>
          </a:p>
          <a:p>
            <a:pPr eaLnBrk="1" hangingPunct="1">
              <a:lnSpc>
                <a:spcPct val="70000"/>
              </a:lnSpc>
              <a:buFont typeface="Wingdings" pitchFamily="2" charset="2"/>
              <a:buNone/>
            </a:pPr>
            <a:r>
              <a:rPr lang="en-US" sz="1300">
                <a:solidFill>
                  <a:schemeClr val="bg2"/>
                </a:solidFill>
                <a:latin typeface="Times New Roman" charset="0"/>
              </a:rPr>
              <a:t>	The easiest way to describe why harmonic numbers work the way they do is to use an analogy. Suppose you drop a rock into a pool of water. Once the rock hits the water, waves will vibrate from the center of impact until the thrust of the rock hitting the water dissipates.</a:t>
            </a:r>
          </a:p>
          <a:p>
            <a:pPr eaLnBrk="1" hangingPunct="1">
              <a:lnSpc>
                <a:spcPct val="70000"/>
              </a:lnSpc>
              <a:buFont typeface="Wingdings" pitchFamily="2" charset="2"/>
              <a:buNone/>
            </a:pPr>
            <a:endParaRPr lang="en-US" sz="1300">
              <a:solidFill>
                <a:schemeClr val="bg2"/>
              </a:solidFill>
              <a:latin typeface="Times New Roman" charset="0"/>
            </a:endParaRPr>
          </a:p>
          <a:p>
            <a:pPr eaLnBrk="1" hangingPunct="1">
              <a:lnSpc>
                <a:spcPct val="70000"/>
              </a:lnSpc>
              <a:buFont typeface="Wingdings" pitchFamily="2" charset="2"/>
              <a:buNone/>
            </a:pPr>
            <a:r>
              <a:rPr lang="en-US" sz="1300">
                <a:solidFill>
                  <a:schemeClr val="bg2"/>
                </a:solidFill>
                <a:latin typeface="Times New Roman" charset="0"/>
              </a:rPr>
              <a:t>	Markets can react to events in much the same way. You have probably observed many times the release of an economic number or news event and watched a price move or thrust on a reaction of the news. This would be equivalent to dropping a large rock from a good height into our pool of water.</a:t>
            </a:r>
          </a:p>
          <a:p>
            <a:pPr eaLnBrk="1" hangingPunct="1">
              <a:lnSpc>
                <a:spcPct val="70000"/>
              </a:lnSpc>
              <a:buFont typeface="Wingdings" pitchFamily="2" charset="2"/>
              <a:buNone/>
            </a:pPr>
            <a:endParaRPr lang="en-US" sz="1300">
              <a:solidFill>
                <a:schemeClr val="bg2"/>
              </a:solidFill>
              <a:latin typeface="Times New Roman" charset="0"/>
            </a:endParaRPr>
          </a:p>
          <a:p>
            <a:pPr eaLnBrk="1" hangingPunct="1">
              <a:lnSpc>
                <a:spcPct val="70000"/>
              </a:lnSpc>
              <a:buFont typeface="Wingdings" pitchFamily="2" charset="2"/>
              <a:buNone/>
            </a:pPr>
            <a:r>
              <a:rPr lang="en-US" sz="1300">
                <a:solidFill>
                  <a:schemeClr val="bg2"/>
                </a:solidFill>
                <a:latin typeface="Times New Roman" charset="0"/>
              </a:rPr>
              <a:t>	You can find the most common harmonic swing in a market or stock by studying 30 minute charts over a 30 day period and observing the most common swings. After 100 samples one swing will appear prominent. For example some Forex primary harmonic numbers are; </a:t>
            </a:r>
          </a:p>
          <a:p>
            <a:pPr eaLnBrk="1" hangingPunct="1">
              <a:lnSpc>
                <a:spcPct val="70000"/>
              </a:lnSpc>
              <a:buFont typeface="Wingdings" pitchFamily="2" charset="2"/>
              <a:buNone/>
            </a:pPr>
            <a:endParaRPr lang="en-US" sz="1300">
              <a:solidFill>
                <a:schemeClr val="bg2"/>
              </a:solidFill>
              <a:latin typeface="Times New Roman" charset="0"/>
            </a:endParaRPr>
          </a:p>
          <a:p>
            <a:pPr eaLnBrk="1" hangingPunct="1">
              <a:lnSpc>
                <a:spcPct val="70000"/>
              </a:lnSpc>
              <a:buFont typeface="Wingdings" pitchFamily="2" charset="2"/>
              <a:buNone/>
            </a:pPr>
            <a:r>
              <a:rPr lang="en-US" sz="1300">
                <a:solidFill>
                  <a:schemeClr val="bg2"/>
                </a:solidFill>
                <a:latin typeface="Times New Roman" charset="0"/>
              </a:rPr>
              <a:t>	EUR/USD = 60 pips</a:t>
            </a:r>
          </a:p>
          <a:p>
            <a:pPr eaLnBrk="1" hangingPunct="1">
              <a:lnSpc>
                <a:spcPct val="70000"/>
              </a:lnSpc>
              <a:buFont typeface="Wingdings" pitchFamily="2" charset="2"/>
              <a:buNone/>
            </a:pPr>
            <a:r>
              <a:rPr lang="en-US" sz="1300">
                <a:solidFill>
                  <a:schemeClr val="bg2"/>
                </a:solidFill>
                <a:latin typeface="Times New Roman" charset="0"/>
              </a:rPr>
              <a:t>	CHF/USD = 100 pips</a:t>
            </a:r>
          </a:p>
          <a:p>
            <a:pPr eaLnBrk="1" hangingPunct="1">
              <a:lnSpc>
                <a:spcPct val="70000"/>
              </a:lnSpc>
              <a:buFont typeface="Wingdings" pitchFamily="2" charset="2"/>
              <a:buNone/>
            </a:pPr>
            <a:r>
              <a:rPr lang="en-US" sz="1300">
                <a:solidFill>
                  <a:schemeClr val="bg2"/>
                </a:solidFill>
                <a:latin typeface="Times New Roman" charset="0"/>
              </a:rPr>
              <a:t>	GBP/USD = 90 pips</a:t>
            </a:r>
          </a:p>
          <a:p>
            <a:pPr eaLnBrk="1" hangingPunct="1">
              <a:lnSpc>
                <a:spcPct val="70000"/>
              </a:lnSpc>
              <a:buFont typeface="Wingdings" pitchFamily="2" charset="2"/>
              <a:buNone/>
            </a:pPr>
            <a:endParaRPr lang="en-US" sz="1300">
              <a:solidFill>
                <a:schemeClr val="bg2"/>
              </a:solidFill>
              <a:latin typeface="Times New Roman" charset="0"/>
            </a:endParaRPr>
          </a:p>
          <a:p>
            <a:pPr eaLnBrk="1" hangingPunct="1">
              <a:lnSpc>
                <a:spcPct val="70000"/>
              </a:lnSpc>
              <a:buFont typeface="Wingdings" pitchFamily="2" charset="2"/>
              <a:buNone/>
            </a:pPr>
            <a:r>
              <a:rPr lang="en-US" sz="1300">
                <a:solidFill>
                  <a:schemeClr val="bg2"/>
                </a:solidFill>
                <a:latin typeface="Times New Roman" charset="0"/>
              </a:rPr>
              <a:t>	Harmonic numbers can be used in determining profit objectives and stop placement.</a:t>
            </a:r>
          </a:p>
          <a:p>
            <a:pPr eaLnBrk="1" hangingPunct="1">
              <a:lnSpc>
                <a:spcPct val="70000"/>
              </a:lnSpc>
              <a:buFont typeface="Wingdings" pitchFamily="2" charset="2"/>
              <a:buNone/>
            </a:pPr>
            <a:r>
              <a:rPr lang="en-US" sz="1300">
                <a:solidFill>
                  <a:schemeClr val="bg2"/>
                </a:solidFill>
                <a:latin typeface="Times New Roman" charset="0"/>
              </a:rPr>
              <a:t>	More harmonic number information can be found on page 17 of Fibonacci Ratios with Pattern Recognition.</a:t>
            </a:r>
          </a:p>
          <a:p>
            <a:pPr eaLnBrk="1" hangingPunct="1">
              <a:lnSpc>
                <a:spcPct val="70000"/>
              </a:lnSpc>
              <a:buFont typeface="Wingdings" pitchFamily="2" charset="2"/>
              <a:buNone/>
            </a:pPr>
            <a:r>
              <a:rPr lang="en-US" sz="1300">
                <a:solidFill>
                  <a:schemeClr val="bg2"/>
                </a:solidFill>
                <a:latin typeface="Times New Roman" charset="0"/>
              </a:rPr>
              <a:t>	Study the following chart examples of harmonic swings. Included are some blank charts for you to use as an exercise in finding and drawing in harmonic swings to help you begin recognizing these repetitive swings.</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601D8B3A-9C36-4E2B-9547-2FF4275638A4}" type="slidenum">
              <a:rPr lang="en-US"/>
              <a:pPr lvl="1">
                <a:defRPr/>
              </a:pPr>
              <a:t>63</a:t>
            </a:fld>
            <a:endParaRPr lang="en-US">
              <a:latin typeface="Times New Roman" charset="0"/>
            </a:endParaRPr>
          </a:p>
        </p:txBody>
      </p:sp>
      <p:sp>
        <p:nvSpPr>
          <p:cNvPr id="46083" name="Text Box 2"/>
          <p:cNvSpPr txBox="1">
            <a:spLocks noChangeArrowheads="1"/>
          </p:cNvSpPr>
          <p:nvPr/>
        </p:nvSpPr>
        <p:spPr bwMode="auto">
          <a:xfrm>
            <a:off x="5715000" y="533400"/>
            <a:ext cx="3048000" cy="5807075"/>
          </a:xfrm>
          <a:prstGeom prst="rect">
            <a:avLst/>
          </a:prstGeom>
          <a:solidFill>
            <a:schemeClr val="tx1"/>
          </a:solidFill>
          <a:ln w="12700">
            <a:noFill/>
            <a:miter lim="800000"/>
            <a:headEnd type="none" w="sm" len="sm"/>
            <a:tailEnd type="none" w="sm" len="sm"/>
          </a:ln>
        </p:spPr>
        <p:txBody>
          <a:bodyPr>
            <a:spAutoFit/>
          </a:bodyPr>
          <a:lstStyle/>
          <a:p>
            <a:pPr algn="just">
              <a:spcBef>
                <a:spcPct val="50000"/>
              </a:spcBef>
            </a:pPr>
            <a:r>
              <a:rPr lang="en-US" sz="1500">
                <a:solidFill>
                  <a:schemeClr val="bg2"/>
                </a:solidFill>
                <a:cs typeface="Times New Roman" charset="0"/>
              </a:rPr>
              <a:t>The Doppler Effect is a change in the observed frequency of sound or light resulting from the motion of a source or observer.  </a:t>
            </a:r>
          </a:p>
          <a:p>
            <a:pPr algn="just">
              <a:spcBef>
                <a:spcPct val="50000"/>
              </a:spcBef>
            </a:pPr>
            <a:r>
              <a:rPr lang="en-US" sz="1500">
                <a:solidFill>
                  <a:schemeClr val="bg2"/>
                </a:solidFill>
                <a:cs typeface="Times New Roman" charset="0"/>
              </a:rPr>
              <a:t>Successive wave crests emitted by a stationary source in all directions approach any stationary observer (A) at a constant distance, or wavelength, behind each other and at a constant frequency.  </a:t>
            </a:r>
          </a:p>
          <a:p>
            <a:pPr algn="just">
              <a:spcBef>
                <a:spcPct val="50000"/>
              </a:spcBef>
            </a:pPr>
            <a:r>
              <a:rPr lang="en-US" sz="1500">
                <a:solidFill>
                  <a:schemeClr val="bg2"/>
                </a:solidFill>
                <a:cs typeface="Times New Roman" charset="0"/>
              </a:rPr>
              <a:t>If the source moves away from an observer or the observer moves away from the source (B), the waves seem to be drawn out to longer wavelengths and are received at a lower frequency.  </a:t>
            </a:r>
          </a:p>
          <a:p>
            <a:pPr algn="just">
              <a:spcBef>
                <a:spcPct val="50000"/>
              </a:spcBef>
            </a:pPr>
            <a:r>
              <a:rPr lang="en-US" sz="1500">
                <a:solidFill>
                  <a:schemeClr val="bg2"/>
                </a:solidFill>
                <a:cs typeface="Times New Roman" charset="0"/>
              </a:rPr>
              <a:t>If the source approaches an observer or the observer moves toward the source, (C), the waves are crowded together; appearing shorter in wavelength and follow each other at a higher frequency. </a:t>
            </a:r>
          </a:p>
          <a:p>
            <a:pPr algn="just">
              <a:spcBef>
                <a:spcPct val="50000"/>
              </a:spcBef>
            </a:pPr>
            <a:endParaRPr lang="en-US" sz="1500">
              <a:solidFill>
                <a:schemeClr val="bg2"/>
              </a:solidFill>
            </a:endParaRPr>
          </a:p>
        </p:txBody>
      </p:sp>
      <p:pic>
        <p:nvPicPr>
          <p:cNvPr id="46084" name="Picture 3" descr="Doppler Effect_cr_c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533400"/>
            <a:ext cx="5278438" cy="5715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591164AE-1B95-40CD-AC1D-ECAD7EAE5A05}" type="slidenum">
              <a:rPr lang="en-US"/>
              <a:pPr lvl="1">
                <a:defRPr/>
              </a:pPr>
              <a:t>64</a:t>
            </a:fld>
            <a:endParaRPr lang="en-US">
              <a:latin typeface="Times New Roman" charset="0"/>
            </a:endParaRPr>
          </a:p>
        </p:txBody>
      </p:sp>
      <p:sp>
        <p:nvSpPr>
          <p:cNvPr id="94210" name="Rectangle 2"/>
          <p:cNvSpPr>
            <a:spLocks noChangeArrowheads="1"/>
          </p:cNvSpPr>
          <p:nvPr/>
        </p:nvSpPr>
        <p:spPr bwMode="auto">
          <a:xfrm>
            <a:off x="762000" y="762000"/>
            <a:ext cx="7954963" cy="823913"/>
          </a:xfrm>
          <a:prstGeom prst="rect">
            <a:avLst/>
          </a:prstGeom>
          <a:noFill/>
          <a:ln w="9525">
            <a:noFill/>
            <a:miter lim="800000"/>
            <a:headEnd/>
            <a:tailEnd/>
          </a:ln>
          <a:effectLst/>
        </p:spPr>
        <p:txBody>
          <a:bodyPr wrap="none">
            <a:spAutoFit/>
          </a:bodyPr>
          <a:lstStyle/>
          <a:p>
            <a:pPr>
              <a:defRPr/>
            </a:pPr>
            <a:r>
              <a:rPr lang="en-US" sz="4800">
                <a:solidFill>
                  <a:schemeClr val="tx2"/>
                </a:solidFill>
                <a:effectLst>
                  <a:outerShdw blurRad="38100" dist="38100" dir="2700000" algn="tl">
                    <a:srgbClr val="000000"/>
                  </a:outerShdw>
                </a:effectLst>
                <a:latin typeface="Arial" charset="0"/>
                <a:cs typeface="Times New Roman" charset="0"/>
              </a:rPr>
              <a:t>To Contact Larry Pesavento:</a:t>
            </a:r>
          </a:p>
        </p:txBody>
      </p:sp>
      <p:sp>
        <p:nvSpPr>
          <p:cNvPr id="49156" name="Rectangle 3"/>
          <p:cNvSpPr>
            <a:spLocks noChangeArrowheads="1"/>
          </p:cNvSpPr>
          <p:nvPr/>
        </p:nvSpPr>
        <p:spPr bwMode="auto">
          <a:xfrm>
            <a:off x="609600" y="2133600"/>
            <a:ext cx="8153400" cy="1922463"/>
          </a:xfrm>
          <a:prstGeom prst="rect">
            <a:avLst/>
          </a:prstGeom>
          <a:noFill/>
          <a:ln w="9525">
            <a:noFill/>
            <a:miter lim="800000"/>
            <a:headEnd/>
            <a:tailEnd/>
          </a:ln>
        </p:spPr>
        <p:txBody>
          <a:bodyPr>
            <a:spAutoFit/>
          </a:bodyPr>
          <a:lstStyle/>
          <a:p>
            <a:pPr>
              <a:spcBef>
                <a:spcPct val="50000"/>
              </a:spcBef>
              <a:buClr>
                <a:schemeClr val="accent2"/>
              </a:buClr>
              <a:buSzPct val="80000"/>
              <a:buFont typeface="Wingdings" pitchFamily="2" charset="2"/>
              <a:buNone/>
            </a:pPr>
            <a:r>
              <a:rPr lang="en-US" sz="4800">
                <a:cs typeface="Times New Roman" charset="0"/>
              </a:rPr>
              <a:t>Email:  larry@tradingtutor.com</a:t>
            </a:r>
          </a:p>
          <a:p>
            <a:pPr>
              <a:spcBef>
                <a:spcPct val="50000"/>
              </a:spcBef>
              <a:buClr>
                <a:schemeClr val="accent2"/>
              </a:buClr>
              <a:buSzPct val="80000"/>
              <a:buFont typeface="Wingdings" pitchFamily="2" charset="2"/>
              <a:buNone/>
            </a:pPr>
            <a:r>
              <a:rPr lang="en-US" sz="4800">
                <a:cs typeface="Times New Roman" charset="0"/>
              </a:rPr>
              <a:t>Phone:  1-520-529-0469</a:t>
            </a:r>
          </a:p>
        </p:txBody>
      </p:sp>
      <p:pic>
        <p:nvPicPr>
          <p:cNvPr id="49157" name="Picture 4" descr="PPTEB00.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874713"/>
            <a:ext cx="9144000" cy="51085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22DE21C4-6156-466B-BCB3-86F2E99D6773}" type="slidenum">
              <a:rPr lang="en-US" smtClean="0"/>
              <a:pPr lvl="1">
                <a:defRPr/>
              </a:pPr>
              <a:t>65</a:t>
            </a:fld>
            <a:endParaRPr lang="en-US">
              <a:latin typeface="+mn-lt"/>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76400"/>
            <a:ext cx="9144000" cy="4377499"/>
          </a:xfrm>
          <a:prstGeom prst="rect">
            <a:avLst/>
          </a:prstGeom>
        </p:spPr>
      </p:pic>
    </p:spTree>
    <p:extLst>
      <p:ext uri="{BB962C8B-B14F-4D97-AF65-F5344CB8AC3E}">
        <p14:creationId xmlns:p14="http://schemas.microsoft.com/office/powerpoint/2010/main" val="2952707604"/>
      </p:ext>
    </p:extLst>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lvl="1">
              <a:defRPr/>
            </a:pPr>
            <a:fld id="{78A624B5-C7A9-4D86-90D6-FCB8B1CB3A15}" type="slidenum">
              <a:rPr lang="en-US" smtClean="0"/>
              <a:pPr lvl="1">
                <a:defRPr/>
              </a:pPr>
              <a:t>66</a:t>
            </a:fld>
            <a:endParaRPr lang="en-US">
              <a:latin typeface="+mn-lt"/>
            </a:endParaRPr>
          </a:p>
        </p:txBody>
      </p:sp>
      <p:pic>
        <p:nvPicPr>
          <p:cNvPr id="103427" name="Picture 3" descr="~max0008.BMP"/>
          <p:cNvPicPr>
            <a:picLocks/>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152400"/>
            <a:ext cx="6096000" cy="65532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CD2BC0A4-670F-4A13-956B-CAEED0CC3607}" type="slidenum">
              <a:rPr lang="en-US"/>
              <a:pPr lvl="1">
                <a:defRPr/>
              </a:pPr>
              <a:t>67</a:t>
            </a:fld>
            <a:endParaRPr lang="en-US">
              <a:latin typeface="Times New Roman" charset="0"/>
            </a:endParaRPr>
          </a:p>
        </p:txBody>
      </p:sp>
      <p:sp>
        <p:nvSpPr>
          <p:cNvPr id="76802" name="Rectangle 2"/>
          <p:cNvSpPr>
            <a:spLocks noGrp="1" noChangeArrowheads="1"/>
          </p:cNvSpPr>
          <p:nvPr>
            <p:ph type="title"/>
          </p:nvPr>
        </p:nvSpPr>
        <p:spPr>
          <a:xfrm>
            <a:off x="0" y="476250"/>
            <a:ext cx="9144000" cy="865188"/>
          </a:xfrm>
        </p:spPr>
        <p:txBody>
          <a:bodyPr/>
          <a:lstStyle/>
          <a:p>
            <a:pPr algn="ctr" eaLnBrk="1" hangingPunct="1">
              <a:defRPr/>
            </a:pPr>
            <a:r>
              <a:rPr lang="en-US" b="1">
                <a:latin typeface="+mj-lt"/>
              </a:rPr>
              <a:t>A Probabilistic Mindset</a:t>
            </a:r>
            <a:br>
              <a:rPr lang="en-US" b="1">
                <a:latin typeface="+mj-lt"/>
              </a:rPr>
            </a:br>
            <a:r>
              <a:rPr lang="en-US" sz="1200" b="1">
                <a:latin typeface="+mj-lt"/>
              </a:rPr>
              <a:t>From ‘Trading in the Zone’</a:t>
            </a:r>
            <a:br>
              <a:rPr lang="en-US" sz="1200" b="1">
                <a:latin typeface="+mj-lt"/>
              </a:rPr>
            </a:br>
            <a:r>
              <a:rPr lang="en-US" sz="1200" b="1">
                <a:latin typeface="+mj-lt"/>
              </a:rPr>
              <a:t>By Mark Douglas</a:t>
            </a:r>
          </a:p>
        </p:txBody>
      </p:sp>
      <p:sp>
        <p:nvSpPr>
          <p:cNvPr id="76804" name="Rectangle 3"/>
          <p:cNvSpPr>
            <a:spLocks noGrp="1" noChangeArrowheads="1"/>
          </p:cNvSpPr>
          <p:nvPr>
            <p:ph type="body" idx="1"/>
          </p:nvPr>
        </p:nvSpPr>
        <p:spPr>
          <a:xfrm>
            <a:off x="304800" y="1916113"/>
            <a:ext cx="8534400" cy="4752975"/>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Learning to think of trading in terms of probabilities is one of the most important steps in becoming a successful and consistent trader.</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Below is a list of 5 Fundamental Truths pertaining to a Probabilistic Mindset.</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1/	Anything can happen.</a:t>
            </a:r>
          </a:p>
          <a:p>
            <a:pPr eaLnBrk="1" hangingPunct="1">
              <a:lnSpc>
                <a:spcPct val="70000"/>
              </a:lnSpc>
              <a:buFont typeface="Wingdings" pitchFamily="2" charset="2"/>
              <a:buNone/>
            </a:pPr>
            <a:r>
              <a:rPr lang="en-US" sz="1600">
                <a:solidFill>
                  <a:schemeClr val="bg2"/>
                </a:solidFill>
                <a:latin typeface="Times New Roman" charset="0"/>
              </a:rPr>
              <a:t>	2/	Every moment in the market is unique.</a:t>
            </a:r>
          </a:p>
          <a:p>
            <a:pPr eaLnBrk="1" hangingPunct="1">
              <a:lnSpc>
                <a:spcPct val="70000"/>
              </a:lnSpc>
              <a:buFont typeface="Wingdings" pitchFamily="2" charset="2"/>
              <a:buNone/>
            </a:pPr>
            <a:r>
              <a:rPr lang="en-US" sz="1600">
                <a:solidFill>
                  <a:schemeClr val="bg2"/>
                </a:solidFill>
                <a:latin typeface="Times New Roman" charset="0"/>
              </a:rPr>
              <a:t>	3/	An edge is nothing more than an indication of a higher probability of one thing happening over 	another.</a:t>
            </a:r>
          </a:p>
          <a:p>
            <a:pPr eaLnBrk="1" hangingPunct="1">
              <a:lnSpc>
                <a:spcPct val="70000"/>
              </a:lnSpc>
              <a:buFont typeface="Wingdings" pitchFamily="2" charset="2"/>
              <a:buNone/>
            </a:pPr>
            <a:r>
              <a:rPr lang="en-US" sz="1600">
                <a:solidFill>
                  <a:schemeClr val="bg2"/>
                </a:solidFill>
                <a:latin typeface="Times New Roman" charset="0"/>
              </a:rPr>
              <a:t>	4/	There is a random distribution between wins and losses on any given set of variables that define 	an edge.</a:t>
            </a:r>
          </a:p>
          <a:p>
            <a:pPr eaLnBrk="1" hangingPunct="1">
              <a:lnSpc>
                <a:spcPct val="70000"/>
              </a:lnSpc>
              <a:buFont typeface="Wingdings" pitchFamily="2" charset="2"/>
              <a:buNone/>
            </a:pPr>
            <a:r>
              <a:rPr lang="en-US" sz="1600">
                <a:solidFill>
                  <a:schemeClr val="bg2"/>
                </a:solidFill>
                <a:latin typeface="Times New Roman" charset="0"/>
              </a:rPr>
              <a:t>	5/	You don’t need to know what is going to happen next in order to make money.</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 market is a constant and endless stream of opportunity. You must learn to identify and then act on those opportunities with an objective mind.</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If you can begin to think in probabilities you will remove the stress and anxiety from your trading. You will no longer be attached to an idea of what you think a price “should” or “should not” do.</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You can begin that process by studying the above Fundamental Truths and then applying them to your mindset and you’re trading.</a:t>
            </a: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ABF68062-B756-4D48-8A93-3DFDB9408F09}" type="slidenum">
              <a:rPr lang="en-US"/>
              <a:pPr lvl="1">
                <a:defRPr/>
              </a:pPr>
              <a:t>68</a:t>
            </a:fld>
            <a:endParaRPr lang="en-US">
              <a:latin typeface="Times New Roman" charset="0"/>
            </a:endParaRPr>
          </a:p>
        </p:txBody>
      </p:sp>
      <p:sp>
        <p:nvSpPr>
          <p:cNvPr id="75778" name="Rectangle 2"/>
          <p:cNvSpPr>
            <a:spLocks noGrp="1" noChangeArrowheads="1"/>
          </p:cNvSpPr>
          <p:nvPr>
            <p:ph type="title"/>
          </p:nvPr>
        </p:nvSpPr>
        <p:spPr>
          <a:xfrm>
            <a:off x="0" y="476250"/>
            <a:ext cx="9144000" cy="865188"/>
          </a:xfrm>
        </p:spPr>
        <p:txBody>
          <a:bodyPr/>
          <a:lstStyle/>
          <a:p>
            <a:pPr algn="ctr" eaLnBrk="1" hangingPunct="1">
              <a:defRPr/>
            </a:pPr>
            <a:r>
              <a:rPr lang="en-US" b="1">
                <a:latin typeface="+mj-lt"/>
              </a:rPr>
              <a:t>7 Typical Trading Errors</a:t>
            </a:r>
            <a:br>
              <a:rPr lang="en-US" b="1">
                <a:latin typeface="+mj-lt"/>
              </a:rPr>
            </a:br>
            <a:r>
              <a:rPr lang="en-US" sz="1200" b="1">
                <a:latin typeface="+mj-lt"/>
              </a:rPr>
              <a:t>From ‘Trading in the Zone’</a:t>
            </a:r>
            <a:br>
              <a:rPr lang="en-US" sz="1200" b="1">
                <a:latin typeface="+mj-lt"/>
              </a:rPr>
            </a:br>
            <a:r>
              <a:rPr lang="en-US" sz="1200" b="1">
                <a:latin typeface="+mj-lt"/>
              </a:rPr>
              <a:t>By Mark Douglas</a:t>
            </a:r>
          </a:p>
        </p:txBody>
      </p:sp>
      <p:sp>
        <p:nvSpPr>
          <p:cNvPr id="77828" name="Rectangle 3"/>
          <p:cNvSpPr>
            <a:spLocks noGrp="1" noChangeArrowheads="1"/>
          </p:cNvSpPr>
          <p:nvPr>
            <p:ph type="body" idx="1"/>
          </p:nvPr>
        </p:nvSpPr>
        <p:spPr>
          <a:xfrm>
            <a:off x="228600" y="2133600"/>
            <a:ext cx="8686800" cy="4535488"/>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Listed below are 7 typical trading errors made by traders before they have learned to think in probabilities.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Note the ones that pertain to your trading. Most traders have more than one error that they tend to repeat. These errors can be very costly and must be replaced with good trading habits.</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1/	Hesitate, get in too late.</a:t>
            </a:r>
          </a:p>
          <a:p>
            <a:pPr eaLnBrk="1" hangingPunct="1">
              <a:lnSpc>
                <a:spcPct val="70000"/>
              </a:lnSpc>
              <a:buFont typeface="Wingdings" pitchFamily="2" charset="2"/>
              <a:buNone/>
            </a:pPr>
            <a:r>
              <a:rPr lang="en-US" sz="1600">
                <a:solidFill>
                  <a:schemeClr val="bg2"/>
                </a:solidFill>
                <a:latin typeface="Times New Roman" charset="0"/>
              </a:rPr>
              <a:t>	2/	Jump the gun, get in too soon.</a:t>
            </a:r>
          </a:p>
          <a:p>
            <a:pPr eaLnBrk="1" hangingPunct="1">
              <a:lnSpc>
                <a:spcPct val="70000"/>
              </a:lnSpc>
              <a:buFont typeface="Wingdings" pitchFamily="2" charset="2"/>
              <a:buNone/>
            </a:pPr>
            <a:r>
              <a:rPr lang="en-US" sz="1600">
                <a:solidFill>
                  <a:schemeClr val="bg2"/>
                </a:solidFill>
                <a:latin typeface="Times New Roman" charset="0"/>
              </a:rPr>
              <a:t>	3/	Define your risk, but don’t take your loss and it turns into a bigger loss.</a:t>
            </a:r>
          </a:p>
          <a:p>
            <a:pPr eaLnBrk="1" hangingPunct="1">
              <a:lnSpc>
                <a:spcPct val="70000"/>
              </a:lnSpc>
              <a:buFont typeface="Wingdings" pitchFamily="2" charset="2"/>
              <a:buNone/>
            </a:pPr>
            <a:r>
              <a:rPr lang="en-US" sz="1600">
                <a:solidFill>
                  <a:schemeClr val="bg2"/>
                </a:solidFill>
                <a:latin typeface="Times New Roman" charset="0"/>
              </a:rPr>
              <a:t>	4/	Don’t define your risk in advance of putting on a trade.</a:t>
            </a:r>
          </a:p>
          <a:p>
            <a:pPr eaLnBrk="1" hangingPunct="1">
              <a:lnSpc>
                <a:spcPct val="70000"/>
              </a:lnSpc>
              <a:buFont typeface="Wingdings" pitchFamily="2" charset="2"/>
              <a:buNone/>
            </a:pPr>
            <a:r>
              <a:rPr lang="en-US" sz="1600">
                <a:solidFill>
                  <a:schemeClr val="bg2"/>
                </a:solidFill>
                <a:latin typeface="Times New Roman" charset="0"/>
              </a:rPr>
              <a:t>	5/	Get out of a winning trade too soon, leave money on the table.</a:t>
            </a:r>
          </a:p>
          <a:p>
            <a:pPr eaLnBrk="1" hangingPunct="1">
              <a:lnSpc>
                <a:spcPct val="70000"/>
              </a:lnSpc>
              <a:buFont typeface="Wingdings" pitchFamily="2" charset="2"/>
              <a:buNone/>
            </a:pPr>
            <a:r>
              <a:rPr lang="en-US" sz="1600">
                <a:solidFill>
                  <a:schemeClr val="bg2"/>
                </a:solidFill>
                <a:latin typeface="Times New Roman" charset="0"/>
              </a:rPr>
              <a:t>	6/	Let a winning trade turn into a losing trade without having taken any profits.</a:t>
            </a:r>
          </a:p>
          <a:p>
            <a:pPr eaLnBrk="1" hangingPunct="1">
              <a:lnSpc>
                <a:spcPct val="70000"/>
              </a:lnSpc>
              <a:buFont typeface="Wingdings" pitchFamily="2" charset="2"/>
              <a:buNone/>
            </a:pPr>
            <a:r>
              <a:rPr lang="en-US" sz="1600">
                <a:solidFill>
                  <a:schemeClr val="bg2"/>
                </a:solidFill>
                <a:latin typeface="Times New Roman" charset="0"/>
              </a:rPr>
              <a:t>	7/	Move a stop closer to your entry point, get stopped out and then the market turns in your 	favor.</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When you begin to develop and apply the correct trading principles to your trading you will notice “discipline” coming into your trading. This is a process that will take most traders patience and time.</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If you make a mistake, correct it. Don’t beat yourself up. Focus on what you did correctly. On the next trade strive to execute the trade according to your trading plan.</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647ED521-C456-4533-8B43-01708DA3FECB}" type="slidenum">
              <a:rPr lang="en-US"/>
              <a:pPr lvl="1">
                <a:defRPr/>
              </a:pPr>
              <a:t>69</a:t>
            </a:fld>
            <a:endParaRPr lang="en-US">
              <a:latin typeface="Times New Roman" charset="0"/>
            </a:endParaRPr>
          </a:p>
        </p:txBody>
      </p:sp>
      <p:sp>
        <p:nvSpPr>
          <p:cNvPr id="74754" name="Rectangle 2"/>
          <p:cNvSpPr>
            <a:spLocks noGrp="1" noChangeArrowheads="1"/>
          </p:cNvSpPr>
          <p:nvPr>
            <p:ph type="title"/>
          </p:nvPr>
        </p:nvSpPr>
        <p:spPr>
          <a:xfrm>
            <a:off x="0" y="260350"/>
            <a:ext cx="9144000" cy="804863"/>
          </a:xfrm>
        </p:spPr>
        <p:txBody>
          <a:bodyPr/>
          <a:lstStyle/>
          <a:p>
            <a:pPr algn="ctr" eaLnBrk="1" hangingPunct="1">
              <a:defRPr/>
            </a:pPr>
            <a:r>
              <a:rPr lang="en-US" b="1">
                <a:latin typeface="+mj-lt"/>
              </a:rPr>
              <a:t>Traders Creed</a:t>
            </a:r>
            <a:br>
              <a:rPr lang="en-US" b="1">
                <a:latin typeface="+mj-lt"/>
              </a:rPr>
            </a:br>
            <a:r>
              <a:rPr lang="en-US" sz="1200" b="1">
                <a:latin typeface="+mj-lt"/>
              </a:rPr>
              <a:t>From ‘Trading in the Zone’</a:t>
            </a:r>
            <a:br>
              <a:rPr lang="en-US" sz="1200" b="1">
                <a:latin typeface="+mj-lt"/>
              </a:rPr>
            </a:br>
            <a:r>
              <a:rPr lang="en-US" sz="1200" b="1">
                <a:latin typeface="+mj-lt"/>
              </a:rPr>
              <a:t>By Mark Douglas</a:t>
            </a:r>
          </a:p>
        </p:txBody>
      </p:sp>
      <p:sp>
        <p:nvSpPr>
          <p:cNvPr id="78852" name="Rectangle 3"/>
          <p:cNvSpPr>
            <a:spLocks noGrp="1" noChangeArrowheads="1"/>
          </p:cNvSpPr>
          <p:nvPr>
            <p:ph type="body" idx="1"/>
          </p:nvPr>
        </p:nvSpPr>
        <p:spPr>
          <a:xfrm>
            <a:off x="304800" y="1700213"/>
            <a:ext cx="8534400" cy="4968875"/>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At some point in one’s trading some real soul searching must take place. The trader must eventually make a commitment to do whatever is necessary to trade successfully and consistently. These steps at first are not always the most comfortable and may feel very awkward.</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But once the trader starts on this path and begins doing necessary steps they will discover that it is truly the path of least resistance. This is where the trader discovers that the ‘Holy Grail’ is within them.</a:t>
            </a:r>
          </a:p>
          <a:p>
            <a:pPr eaLnBrk="1" hangingPunct="1">
              <a:lnSpc>
                <a:spcPct val="70000"/>
              </a:lnSpc>
              <a:buFont typeface="Wingdings" pitchFamily="2" charset="2"/>
              <a:buNone/>
            </a:pPr>
            <a:endParaRPr lang="en-GB"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I am a consistent winner because…</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1/	I objectively identify my edges.</a:t>
            </a:r>
          </a:p>
          <a:p>
            <a:pPr eaLnBrk="1" hangingPunct="1">
              <a:lnSpc>
                <a:spcPct val="70000"/>
              </a:lnSpc>
              <a:buFont typeface="Wingdings" pitchFamily="2" charset="2"/>
              <a:buNone/>
            </a:pPr>
            <a:r>
              <a:rPr lang="en-US" sz="1600">
                <a:solidFill>
                  <a:schemeClr val="bg2"/>
                </a:solidFill>
                <a:latin typeface="Times New Roman" charset="0"/>
              </a:rPr>
              <a:t>	2/	I pre-define my risk of every trade.</a:t>
            </a:r>
          </a:p>
          <a:p>
            <a:pPr eaLnBrk="1" hangingPunct="1">
              <a:lnSpc>
                <a:spcPct val="70000"/>
              </a:lnSpc>
              <a:buFont typeface="Wingdings" pitchFamily="2" charset="2"/>
              <a:buNone/>
            </a:pPr>
            <a:r>
              <a:rPr lang="en-US" sz="1600">
                <a:solidFill>
                  <a:schemeClr val="bg2"/>
                </a:solidFill>
                <a:latin typeface="Times New Roman" charset="0"/>
              </a:rPr>
              <a:t>	3/	I completely accept the risk or I willingly let go of that edge.</a:t>
            </a:r>
          </a:p>
          <a:p>
            <a:pPr eaLnBrk="1" hangingPunct="1">
              <a:lnSpc>
                <a:spcPct val="70000"/>
              </a:lnSpc>
              <a:buFont typeface="Wingdings" pitchFamily="2" charset="2"/>
              <a:buNone/>
            </a:pPr>
            <a:r>
              <a:rPr lang="en-US" sz="1600">
                <a:solidFill>
                  <a:schemeClr val="bg2"/>
                </a:solidFill>
                <a:latin typeface="Times New Roman" charset="0"/>
              </a:rPr>
              <a:t>	4/	I act on my edge without hesitation.</a:t>
            </a:r>
          </a:p>
          <a:p>
            <a:pPr eaLnBrk="1" hangingPunct="1">
              <a:lnSpc>
                <a:spcPct val="70000"/>
              </a:lnSpc>
              <a:buFont typeface="Wingdings" pitchFamily="2" charset="2"/>
              <a:buNone/>
            </a:pPr>
            <a:r>
              <a:rPr lang="en-US" sz="1600">
                <a:solidFill>
                  <a:schemeClr val="bg2"/>
                </a:solidFill>
                <a:latin typeface="Times New Roman" charset="0"/>
              </a:rPr>
              <a:t>	5/	I continually monitor my susceptibility to market errors.</a:t>
            </a:r>
          </a:p>
          <a:p>
            <a:pPr eaLnBrk="1" hangingPunct="1">
              <a:lnSpc>
                <a:spcPct val="70000"/>
              </a:lnSpc>
              <a:buFont typeface="Wingdings" pitchFamily="2" charset="2"/>
              <a:buNone/>
            </a:pPr>
            <a:r>
              <a:rPr lang="en-US" sz="1600">
                <a:solidFill>
                  <a:schemeClr val="bg2"/>
                </a:solidFill>
                <a:latin typeface="Times New Roman" charset="0"/>
              </a:rPr>
              <a:t>	6/	I pay myself as the market makes money available to me.</a:t>
            </a:r>
          </a:p>
          <a:p>
            <a:pPr eaLnBrk="1" hangingPunct="1">
              <a:lnSpc>
                <a:spcPct val="70000"/>
              </a:lnSpc>
              <a:buFont typeface="Wingdings" pitchFamily="2" charset="2"/>
              <a:buNone/>
            </a:pPr>
            <a:r>
              <a:rPr lang="en-US" sz="1600">
                <a:solidFill>
                  <a:schemeClr val="bg2"/>
                </a:solidFill>
                <a:latin typeface="Times New Roman" charset="0"/>
              </a:rPr>
              <a:t>	7/	I am consistent because I never violate these principles of success.</a:t>
            </a:r>
          </a:p>
          <a:p>
            <a:pPr eaLnBrk="1" hangingPunct="1">
              <a:lnSpc>
                <a:spcPct val="70000"/>
              </a:lnSpc>
              <a:buFont typeface="Wingdings" pitchFamily="2" charset="2"/>
              <a:buNone/>
            </a:pPr>
            <a:endParaRPr lang="en-GB" sz="1600">
              <a:solidFill>
                <a:schemeClr val="bg2"/>
              </a:solidFill>
              <a:latin typeface="Times New Roman" charset="0"/>
            </a:endParaRP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As you are setting up and executing your trades use this list to determine if you are following ‘The Traders Creed’.</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45BE8374-D8DA-424D-B614-94568771A3D2}" type="slidenum">
              <a:rPr lang="en-US" smtClean="0"/>
              <a:pPr lvl="1">
                <a:defRPr/>
              </a:pPr>
              <a:t>7</a:t>
            </a:fld>
            <a:endParaRPr lang="en-US">
              <a:latin typeface="+mn-lt"/>
            </a:endParaRPr>
          </a:p>
        </p:txBody>
      </p:sp>
      <p:pic>
        <p:nvPicPr>
          <p:cNvPr id="101379" name="Picture 2" descr="PPT7403.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38400" y="531813"/>
            <a:ext cx="4306888" cy="5640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44" name="Picture 3" descr="PPTBEE8.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05075" y="747713"/>
            <a:ext cx="4133850" cy="5362575"/>
          </a:xfrm>
          <a:prstGeom prst="rect">
            <a:avLst/>
          </a:prstGeom>
          <a:noFill/>
          <a:ln w="9525">
            <a:noFill/>
            <a:miter lim="800000"/>
            <a:headEnd/>
            <a:tailEnd/>
          </a:ln>
        </p:spPr>
      </p:pic>
    </p:spTree>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lvl="1">
              <a:defRPr/>
            </a:pPr>
            <a:fld id="{A8E0041B-F4B4-4E66-A50B-8E0B71A4510C}" type="slidenum">
              <a:rPr lang="en-US"/>
              <a:pPr lvl="1">
                <a:defRPr/>
              </a:pPr>
              <a:t>70</a:t>
            </a:fld>
            <a:endParaRPr lang="en-US">
              <a:latin typeface="Times New Roman" charset="0"/>
            </a:endParaRPr>
          </a:p>
        </p:txBody>
      </p:sp>
      <p:sp>
        <p:nvSpPr>
          <p:cNvPr id="73730" name="Rectangle 2"/>
          <p:cNvSpPr>
            <a:spLocks noGrp="1" noChangeArrowheads="1"/>
          </p:cNvSpPr>
          <p:nvPr>
            <p:ph type="title"/>
          </p:nvPr>
        </p:nvSpPr>
        <p:spPr>
          <a:xfrm>
            <a:off x="0" y="260350"/>
            <a:ext cx="9144000" cy="515938"/>
          </a:xfrm>
        </p:spPr>
        <p:txBody>
          <a:bodyPr/>
          <a:lstStyle/>
          <a:p>
            <a:pPr algn="ctr" eaLnBrk="1" hangingPunct="1">
              <a:defRPr/>
            </a:pPr>
            <a:r>
              <a:rPr lang="en-US" b="1">
                <a:latin typeface="+mj-lt"/>
              </a:rPr>
              <a:t>Trade Management</a:t>
            </a:r>
          </a:p>
        </p:txBody>
      </p:sp>
      <p:sp>
        <p:nvSpPr>
          <p:cNvPr id="75780" name="Rectangle 3"/>
          <p:cNvSpPr>
            <a:spLocks noGrp="1" noChangeArrowheads="1"/>
          </p:cNvSpPr>
          <p:nvPr>
            <p:ph type="body" idx="1"/>
          </p:nvPr>
        </p:nvSpPr>
        <p:spPr>
          <a:xfrm>
            <a:off x="304800" y="1268413"/>
            <a:ext cx="8534400" cy="5400675"/>
          </a:xfrm>
          <a:solidFill>
            <a:schemeClr val="tx1"/>
          </a:solidFill>
        </p:spPr>
        <p:txBody>
          <a:bodyPr/>
          <a:lstStyle/>
          <a:p>
            <a:pPr eaLnBrk="1" hangingPunct="1">
              <a:lnSpc>
                <a:spcPct val="70000"/>
              </a:lnSpc>
              <a:buFont typeface="Wingdings" pitchFamily="2" charset="2"/>
              <a:buNone/>
            </a:pPr>
            <a:r>
              <a:rPr lang="en-US" sz="1600">
                <a:solidFill>
                  <a:schemeClr val="bg2"/>
                </a:solidFill>
                <a:latin typeface="Times New Roman" charset="0"/>
              </a:rPr>
              <a:t>	Once the trader has learned to recognize the patterns they must develop a trading plan for each pattern traded that will include entry, stop placement, money management and exit strategies. The trading plan should be as comprehensive as possible and should take into consideration unexpected events that occur from time to time in any market.</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For each pattern you trade you should have at this point studied the pattern individually and know what the edge is in trading that pattern. We would encourage each trader to do simulated trading with each pattern they want to trade and continue that until they have at least 2 consecutive profitable months before moving on to trading real money.</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There are many ways to manage trades and we will give you some guidelines and ideas here. But ultimately it is up to you to do your testing and research to develop your trading plan. The more experience, knowledge and skills you acquire the better your execution will become in trading. If you are new to trading, start small, you can always add contracts or shares as your account size and experience increase.</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Set up a spreadsheet to track each pattern daily that you want to trade. For instance if you want to trade the Gartley pattern intraday on a 5 minute chart of the S&amp;P then track the pattern and the trade management you want to apply to it for a minimum of 50 trades to see if you have an edge and can be profitable applying that particular trade management.</a:t>
            </a:r>
          </a:p>
          <a:p>
            <a:pPr eaLnBrk="1" hangingPunct="1">
              <a:lnSpc>
                <a:spcPct val="70000"/>
              </a:lnSpc>
              <a:buFont typeface="Wingdings" pitchFamily="2" charset="2"/>
              <a:buNone/>
            </a:pPr>
            <a:endParaRPr lang="en-US" sz="1600">
              <a:solidFill>
                <a:schemeClr val="bg2"/>
              </a:solidFill>
              <a:latin typeface="Times New Roman" charset="0"/>
            </a:endParaRPr>
          </a:p>
          <a:p>
            <a:pPr eaLnBrk="1" hangingPunct="1">
              <a:lnSpc>
                <a:spcPct val="70000"/>
              </a:lnSpc>
              <a:buFont typeface="Wingdings" pitchFamily="2" charset="2"/>
              <a:buNone/>
            </a:pPr>
            <a:r>
              <a:rPr lang="en-US" sz="1600">
                <a:solidFill>
                  <a:schemeClr val="bg2"/>
                </a:solidFill>
                <a:latin typeface="Times New Roman" charset="0"/>
              </a:rPr>
              <a:t>	Once you have begun trading real money, Mark Douglas has an excellent exercise using 20 samples. There is a worksheet included in this workbook for you to use. You simply commit to trading 20 samples of your chosen methodology and track the outcome. If you have done your previous research of a minimum of 50 samples in a spreadsheet you should have a good idea if you are following your trade plan at the end of the 20 sample period. If you are also tracking how the pattern “should” have been traded and have a large difference in the outcome you can then spot the areas you need to work on in your execution skills.</a:t>
            </a: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17618C13-5A2F-4200-81FB-1C7B6BE0B8DD}" type="slidenum">
              <a:rPr lang="en-US" smtClean="0"/>
              <a:pPr lvl="1">
                <a:defRPr/>
              </a:pPr>
              <a:t>71</a:t>
            </a:fld>
            <a:endParaRPr lang="en-US">
              <a:latin typeface="+mn-lt"/>
            </a:endParaRPr>
          </a:p>
        </p:txBody>
      </p:sp>
      <p:pic>
        <p:nvPicPr>
          <p:cNvPr id="29699" name="Picture 2" descr="PPT10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1513" y="119063"/>
            <a:ext cx="7800975" cy="661987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E651238E-1684-4AFF-8C54-DD1DE79220A8}" type="slidenum">
              <a:rPr lang="en-US"/>
              <a:pPr lvl="1">
                <a:defRPr/>
              </a:pPr>
              <a:t>72</a:t>
            </a:fld>
            <a:endParaRPr lang="en-US">
              <a:latin typeface="Times New Roman" charset="0"/>
            </a:endParaRPr>
          </a:p>
        </p:txBody>
      </p:sp>
      <p:sp>
        <p:nvSpPr>
          <p:cNvPr id="94210" name="Rectangle 2"/>
          <p:cNvSpPr>
            <a:spLocks noChangeArrowheads="1"/>
          </p:cNvSpPr>
          <p:nvPr/>
        </p:nvSpPr>
        <p:spPr bwMode="auto">
          <a:xfrm>
            <a:off x="762000" y="762000"/>
            <a:ext cx="7954963" cy="823913"/>
          </a:xfrm>
          <a:prstGeom prst="rect">
            <a:avLst/>
          </a:prstGeom>
          <a:noFill/>
          <a:ln w="9525">
            <a:noFill/>
            <a:miter lim="800000"/>
            <a:headEnd/>
            <a:tailEnd/>
          </a:ln>
          <a:effectLst/>
        </p:spPr>
        <p:txBody>
          <a:bodyPr wrap="none">
            <a:spAutoFit/>
          </a:bodyPr>
          <a:lstStyle/>
          <a:p>
            <a:pPr>
              <a:defRPr/>
            </a:pPr>
            <a:r>
              <a:rPr lang="en-US" sz="4800">
                <a:solidFill>
                  <a:schemeClr val="tx2"/>
                </a:solidFill>
                <a:effectLst>
                  <a:outerShdw blurRad="38100" dist="38100" dir="2700000" algn="tl">
                    <a:srgbClr val="000000"/>
                  </a:outerShdw>
                </a:effectLst>
                <a:latin typeface="Arial" charset="0"/>
                <a:cs typeface="Times New Roman" charset="0"/>
              </a:rPr>
              <a:t>To Contact Larry Pesavento:</a:t>
            </a:r>
          </a:p>
        </p:txBody>
      </p:sp>
      <p:sp>
        <p:nvSpPr>
          <p:cNvPr id="25604" name="Rectangle 3"/>
          <p:cNvSpPr>
            <a:spLocks noChangeArrowheads="1"/>
          </p:cNvSpPr>
          <p:nvPr/>
        </p:nvSpPr>
        <p:spPr bwMode="auto">
          <a:xfrm>
            <a:off x="609600" y="2133600"/>
            <a:ext cx="8153400" cy="1922463"/>
          </a:xfrm>
          <a:prstGeom prst="rect">
            <a:avLst/>
          </a:prstGeom>
          <a:noFill/>
          <a:ln w="9525">
            <a:noFill/>
            <a:miter lim="800000"/>
            <a:headEnd/>
            <a:tailEnd/>
          </a:ln>
        </p:spPr>
        <p:txBody>
          <a:bodyPr>
            <a:spAutoFit/>
          </a:bodyPr>
          <a:lstStyle/>
          <a:p>
            <a:pPr>
              <a:spcBef>
                <a:spcPct val="50000"/>
              </a:spcBef>
              <a:buClr>
                <a:schemeClr val="accent2"/>
              </a:buClr>
              <a:buSzPct val="80000"/>
              <a:buFont typeface="Wingdings" pitchFamily="2" charset="2"/>
              <a:buNone/>
            </a:pPr>
            <a:r>
              <a:rPr lang="en-US" sz="4800">
                <a:cs typeface="Times New Roman" charset="0"/>
              </a:rPr>
              <a:t>Email:  larry@tradingtutor.com</a:t>
            </a:r>
          </a:p>
          <a:p>
            <a:pPr>
              <a:spcBef>
                <a:spcPct val="50000"/>
              </a:spcBef>
              <a:buClr>
                <a:schemeClr val="accent2"/>
              </a:buClr>
              <a:buSzPct val="80000"/>
              <a:buFont typeface="Wingdings" pitchFamily="2" charset="2"/>
              <a:buNone/>
            </a:pPr>
            <a:r>
              <a:rPr lang="en-US" sz="4800">
                <a:cs typeface="Times New Roman" charset="0"/>
              </a:rPr>
              <a:t>Phone:  1-520-529-0469</a:t>
            </a:r>
          </a:p>
        </p:txBody>
      </p:sp>
      <p:pic>
        <p:nvPicPr>
          <p:cNvPr id="25605" name="Picture 4" descr="PPT83C7.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85725"/>
            <a:ext cx="9144000" cy="6686550"/>
          </a:xfrm>
          <a:prstGeom prst="rect">
            <a:avLst/>
          </a:prstGeom>
          <a:noFill/>
          <a:ln w="9525">
            <a:noFill/>
            <a:miter lim="800000"/>
            <a:headEnd/>
            <a:tailEnd/>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s2 (5).jpg"/>
          <p:cNvPicPr>
            <a:picLocks noGrp="1" noChangeAspect="1"/>
          </p:cNvPicPr>
          <p:nvPr isPhoto="1"/>
        </p:nvPicPr>
        <p:blipFill>
          <a:blip r:embed="rId2" cstate="print">
            <a:lum/>
            <a:extLst>
              <a:ext uri="{28A0092B-C50C-407E-A947-70E740481C1C}">
                <a14:useLocalDpi xmlns:a14="http://schemas.microsoft.com/office/drawing/2010/main"/>
              </a:ext>
            </a:extLst>
          </a:blip>
          <a:stretch>
            <a:fillRect/>
          </a:stretch>
        </p:blipFill>
        <p:spPr>
          <a:xfrm>
            <a:off x="0" y="963613"/>
            <a:ext cx="9144000" cy="4929187"/>
          </a:xfrm>
          <a:prstGeom prst="rect">
            <a:avLst/>
          </a:prstGeom>
          <a:noFill/>
          <a:ln>
            <a:noFill/>
          </a:ln>
        </p:spPr>
      </p:pic>
    </p:spTree>
  </p:cSld>
  <p:clrMapOvr>
    <a:masterClrMapping/>
  </p:clrMapOvr>
  <p:transition spd="med">
    <p:fade thruBlk="1"/>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descr="C:\Users\Kelvin Luk\Downloads\nov.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706115"/>
            <a:ext cx="9144000" cy="5563196"/>
          </a:xfrm>
          <a:prstGeom prst="rect">
            <a:avLst/>
          </a:prstGeom>
          <a:noFill/>
        </p:spPr>
      </p:pic>
    </p:spTree>
  </p:cSld>
  <p:clrMapOvr>
    <a:masterClrMapping/>
  </p:clrMapOvr>
  <p:transition spd="med">
    <p:fade thruBlk="1"/>
  </p:transition>
</p:sld>
</file>

<file path=ppt/slides/slide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pPr lvl="1">
              <a:defRPr/>
            </a:pPr>
            <a:fld id="{B658F020-87FA-42C5-88CE-8AEA0FF86FD1}" type="slidenum">
              <a:rPr lang="en-US"/>
              <a:pPr lvl="1">
                <a:defRPr/>
              </a:pPr>
              <a:t>75</a:t>
            </a:fld>
            <a:endParaRPr lang="en-US">
              <a:latin typeface="Times New Roman" charset="0"/>
            </a:endParaRPr>
          </a:p>
        </p:txBody>
      </p:sp>
      <p:pic>
        <p:nvPicPr>
          <p:cNvPr id="100355" name="Picture 2" descr="mansion"/>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3400" y="304800"/>
            <a:ext cx="8229600" cy="6019800"/>
          </a:xfrm>
          <a:prstGeom prst="rect">
            <a:avLst/>
          </a:prstGeom>
          <a:noFill/>
          <a:ln w="9525">
            <a:noFill/>
            <a:miter lim="800000"/>
            <a:headEnd/>
            <a:tailEnd/>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1">
              <a:defRPr/>
            </a:pPr>
            <a:fld id="{45023C28-ECD9-4DD0-A62B-B80DDF5F5A6F}" type="slidenum">
              <a:rPr lang="en-US"/>
              <a:pPr lvl="1">
                <a:defRPr/>
              </a:pPr>
              <a:t>76</a:t>
            </a:fld>
            <a:endParaRPr lang="en-US">
              <a:latin typeface="Times New Roman" charset="0"/>
            </a:endParaRPr>
          </a:p>
        </p:txBody>
      </p:sp>
      <p:sp>
        <p:nvSpPr>
          <p:cNvPr id="94210" name="Rectangle 2"/>
          <p:cNvSpPr>
            <a:spLocks noChangeArrowheads="1"/>
          </p:cNvSpPr>
          <p:nvPr/>
        </p:nvSpPr>
        <p:spPr bwMode="auto">
          <a:xfrm>
            <a:off x="762000" y="762000"/>
            <a:ext cx="7954963" cy="823913"/>
          </a:xfrm>
          <a:prstGeom prst="rect">
            <a:avLst/>
          </a:prstGeom>
          <a:noFill/>
          <a:ln w="9525">
            <a:noFill/>
            <a:miter lim="800000"/>
            <a:headEnd/>
            <a:tailEnd/>
          </a:ln>
          <a:effectLst/>
        </p:spPr>
        <p:txBody>
          <a:bodyPr wrap="none">
            <a:spAutoFit/>
          </a:bodyPr>
          <a:lstStyle/>
          <a:p>
            <a:pPr>
              <a:defRPr/>
            </a:pPr>
            <a:r>
              <a:rPr lang="en-US" sz="4800">
                <a:solidFill>
                  <a:schemeClr val="tx2"/>
                </a:solidFill>
                <a:effectLst>
                  <a:outerShdw blurRad="38100" dist="38100" dir="2700000" algn="tl">
                    <a:srgbClr val="000000"/>
                  </a:outerShdw>
                </a:effectLst>
                <a:latin typeface="Arial" charset="0"/>
                <a:cs typeface="Times New Roman" charset="0"/>
              </a:rPr>
              <a:t>To Contact Larry Pesavento:</a:t>
            </a:r>
          </a:p>
        </p:txBody>
      </p:sp>
      <p:sp>
        <p:nvSpPr>
          <p:cNvPr id="99332" name="Rectangle 3"/>
          <p:cNvSpPr>
            <a:spLocks noChangeArrowheads="1"/>
          </p:cNvSpPr>
          <p:nvPr/>
        </p:nvSpPr>
        <p:spPr bwMode="auto">
          <a:xfrm>
            <a:off x="609600" y="2133600"/>
            <a:ext cx="8153400" cy="1922463"/>
          </a:xfrm>
          <a:prstGeom prst="rect">
            <a:avLst/>
          </a:prstGeom>
          <a:noFill/>
          <a:ln w="9525">
            <a:noFill/>
            <a:miter lim="800000"/>
            <a:headEnd/>
            <a:tailEnd/>
          </a:ln>
        </p:spPr>
        <p:txBody>
          <a:bodyPr>
            <a:spAutoFit/>
          </a:bodyPr>
          <a:lstStyle/>
          <a:p>
            <a:pPr>
              <a:spcBef>
                <a:spcPct val="50000"/>
              </a:spcBef>
              <a:buClr>
                <a:schemeClr val="accent2"/>
              </a:buClr>
              <a:buSzPct val="80000"/>
              <a:buFont typeface="Wingdings" pitchFamily="2" charset="2"/>
              <a:buNone/>
            </a:pPr>
            <a:r>
              <a:rPr lang="en-US" sz="4800">
                <a:cs typeface="Times New Roman" charset="0"/>
              </a:rPr>
              <a:t>Email:  larry@tradingtutor.com</a:t>
            </a:r>
          </a:p>
          <a:p>
            <a:pPr>
              <a:spcBef>
                <a:spcPct val="50000"/>
              </a:spcBef>
              <a:buClr>
                <a:schemeClr val="accent2"/>
              </a:buClr>
              <a:buSzPct val="80000"/>
              <a:buFont typeface="Wingdings" pitchFamily="2" charset="2"/>
              <a:buNone/>
            </a:pPr>
            <a:r>
              <a:rPr lang="en-US" sz="4800">
                <a:cs typeface="Times New Roman" charset="0"/>
              </a:rPr>
              <a:t>Phone:  1-520-529-0469</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9680A8E1-D137-451F-90BC-521739E1B79D}" type="slidenum">
              <a:rPr lang="en-US" smtClean="0"/>
              <a:pPr lvl="1">
                <a:defRPr/>
              </a:pPr>
              <a:t>8</a:t>
            </a:fld>
            <a:endParaRPr lang="en-US">
              <a:latin typeface="+mn-lt"/>
            </a:endParaRPr>
          </a:p>
        </p:txBody>
      </p:sp>
      <p:pic>
        <p:nvPicPr>
          <p:cNvPr id="102404" name="Picture 3" descr="PPTE9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09800" y="454025"/>
            <a:ext cx="4389438" cy="594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lvl="1">
              <a:defRPr/>
            </a:pPr>
            <a:fld id="{936A9F88-70EE-488A-8745-E7144E0A6C13}" type="slidenum">
              <a:rPr lang="en-US" smtClean="0"/>
              <a:pPr lvl="1">
                <a:defRPr/>
              </a:pPr>
              <a:t>9</a:t>
            </a:fld>
            <a:endParaRPr lang="en-US">
              <a:latin typeface="+mn-lt"/>
            </a:endParaRPr>
          </a:p>
        </p:txBody>
      </p:sp>
      <p:pic>
        <p:nvPicPr>
          <p:cNvPr id="3" name="Picture 2" descr="PPTAB2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57200"/>
            <a:ext cx="4568825" cy="5780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14_Training">
  <a:themeElements>
    <a:clrScheme name="Training 1">
      <a:dk1>
        <a:srgbClr val="000000"/>
      </a:dk1>
      <a:lt1>
        <a:srgbClr val="FFFFFF"/>
      </a:lt1>
      <a:dk2>
        <a:srgbClr val="0000FF"/>
      </a:dk2>
      <a:lt2>
        <a:srgbClr val="FFCC66"/>
      </a:lt2>
      <a:accent1>
        <a:srgbClr val="00CCFF"/>
      </a:accent1>
      <a:accent2>
        <a:srgbClr val="FFFF00"/>
      </a:accent2>
      <a:accent3>
        <a:srgbClr val="AAAAFF"/>
      </a:accent3>
      <a:accent4>
        <a:srgbClr val="DADADA"/>
      </a:accent4>
      <a:accent5>
        <a:srgbClr val="AAE2FF"/>
      </a:accent5>
      <a:accent6>
        <a:srgbClr val="E7E700"/>
      </a:accent6>
      <a:hlink>
        <a:srgbClr val="FF0033"/>
      </a:hlink>
      <a:folHlink>
        <a:srgbClr val="3366FF"/>
      </a:folHlink>
    </a:clrScheme>
    <a:fontScheme name="14_Train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Training 1">
        <a:dk1>
          <a:srgbClr val="000000"/>
        </a:dk1>
        <a:lt1>
          <a:srgbClr val="FFFFFF"/>
        </a:lt1>
        <a:dk2>
          <a:srgbClr val="0000FF"/>
        </a:dk2>
        <a:lt2>
          <a:srgbClr val="FFCC66"/>
        </a:lt2>
        <a:accent1>
          <a:srgbClr val="00CCFF"/>
        </a:accent1>
        <a:accent2>
          <a:srgbClr val="FFFF00"/>
        </a:accent2>
        <a:accent3>
          <a:srgbClr val="AAAAFF"/>
        </a:accent3>
        <a:accent4>
          <a:srgbClr val="DADADA"/>
        </a:accent4>
        <a:accent5>
          <a:srgbClr val="AAE2FF"/>
        </a:accent5>
        <a:accent6>
          <a:srgbClr val="E7E700"/>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Training 2">
        <a:dk1>
          <a:srgbClr val="000000"/>
        </a:dk1>
        <a:lt1>
          <a:srgbClr val="FFFFFF"/>
        </a:lt1>
        <a:dk2>
          <a:srgbClr val="000000"/>
        </a:dk2>
        <a:lt2>
          <a:srgbClr val="CCECFF"/>
        </a:lt2>
        <a:accent1>
          <a:srgbClr val="6699FF"/>
        </a:accent1>
        <a:accent2>
          <a:srgbClr val="00CCCC"/>
        </a:accent2>
        <a:accent3>
          <a:srgbClr val="FFFFFF"/>
        </a:accent3>
        <a:accent4>
          <a:srgbClr val="000000"/>
        </a:accent4>
        <a:accent5>
          <a:srgbClr val="B8CAFF"/>
        </a:accent5>
        <a:accent6>
          <a:srgbClr val="00B9B9"/>
        </a:accent6>
        <a:hlink>
          <a:srgbClr val="CC99FF"/>
        </a:hlink>
        <a:folHlink>
          <a:srgbClr val="66CCFF"/>
        </a:folHlink>
      </a:clrScheme>
      <a:clrMap bg1="lt1" tx1="dk1" bg2="lt2" tx2="dk2" accent1="accent1" accent2="accent2" accent3="accent3" accent4="accent4" accent5="accent5" accent6="accent6" hlink="hlink" folHlink="folHlink"/>
    </a:extraClrScheme>
    <a:extraClrScheme>
      <a:clrScheme name="Training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
      <a:clrScheme name="Training 4">
        <a:dk1>
          <a:srgbClr val="000000"/>
        </a:dk1>
        <a:lt1>
          <a:srgbClr val="FFFFFF"/>
        </a:lt1>
        <a:dk2>
          <a:srgbClr val="008080"/>
        </a:dk2>
        <a:lt2>
          <a:srgbClr val="FFCC66"/>
        </a:lt2>
        <a:accent1>
          <a:srgbClr val="0099CC"/>
        </a:accent1>
        <a:accent2>
          <a:srgbClr val="FFFF00"/>
        </a:accent2>
        <a:accent3>
          <a:srgbClr val="AAC0C0"/>
        </a:accent3>
        <a:accent4>
          <a:srgbClr val="DADADA"/>
        </a:accent4>
        <a:accent5>
          <a:srgbClr val="AACAE2"/>
        </a:accent5>
        <a:accent6>
          <a:srgbClr val="E7E700"/>
        </a:accent6>
        <a:hlink>
          <a:srgbClr val="6600CC"/>
        </a:hlink>
        <a:folHlink>
          <a:srgbClr val="009999"/>
        </a:folHlink>
      </a:clrScheme>
      <a:clrMap bg1="dk2" tx1="lt1" bg2="dk1" tx2="lt2" accent1="accent1" accent2="accent2" accent3="accent3" accent4="accent4" accent5="accent5" accent6="accent6" hlink="hlink" folHlink="folHlink"/>
    </a:extraClrScheme>
    <a:extraClrScheme>
      <a:clrScheme name="Training 5">
        <a:dk1>
          <a:srgbClr val="000000"/>
        </a:dk1>
        <a:lt1>
          <a:srgbClr val="FFFFFF"/>
        </a:lt1>
        <a:dk2>
          <a:srgbClr val="993300"/>
        </a:dk2>
        <a:lt2>
          <a:srgbClr val="FFCC66"/>
        </a:lt2>
        <a:accent1>
          <a:srgbClr val="FF6633"/>
        </a:accent1>
        <a:accent2>
          <a:srgbClr val="FFFF00"/>
        </a:accent2>
        <a:accent3>
          <a:srgbClr val="CAADAA"/>
        </a:accent3>
        <a:accent4>
          <a:srgbClr val="DADADA"/>
        </a:accent4>
        <a:accent5>
          <a:srgbClr val="FFB8AD"/>
        </a:accent5>
        <a:accent6>
          <a:srgbClr val="E7E700"/>
        </a:accent6>
        <a:hlink>
          <a:srgbClr val="CC0000"/>
        </a:hlink>
        <a:folHlink>
          <a:srgbClr val="CC6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Office\Templates\1033\Training.pot</Template>
  <TotalTime>7042</TotalTime>
  <Words>458</Words>
  <Application>Microsoft Office PowerPoint</Application>
  <PresentationFormat>On-screen Show (4:3)</PresentationFormat>
  <Paragraphs>209</Paragraphs>
  <Slides>76</Slides>
  <Notes>0</Notes>
  <HiddenSlides>25</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1" baseType="lpstr">
      <vt:lpstr>Arial</vt:lpstr>
      <vt:lpstr>Times New Roman</vt:lpstr>
      <vt:lpstr>Wingdings</vt:lpstr>
      <vt:lpstr>14_Training</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Alchemy May Yield Real Gold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 = CD Pattern</vt:lpstr>
      <vt:lpstr>PowerPoint Presentation</vt:lpstr>
      <vt:lpstr>PowerPoint Presentation</vt:lpstr>
      <vt:lpstr>PowerPoint Presentation</vt:lpstr>
      <vt:lpstr>PowerPoint Presentation</vt:lpstr>
      <vt:lpstr>PowerPoint Presentation</vt:lpstr>
      <vt:lpstr>PowerPoint Presentation</vt:lpstr>
      <vt:lpstr>The Gartley “222” Pattern</vt:lpstr>
      <vt:lpstr>PowerPoint Presentation</vt:lpstr>
      <vt:lpstr>PowerPoint Presentation</vt:lpstr>
      <vt:lpstr>PowerPoint Presentation</vt:lpstr>
      <vt:lpstr>PowerPoint Presentation</vt:lpstr>
      <vt:lpstr>PowerPoint Presentation</vt:lpstr>
      <vt:lpstr>The Butterfly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Drives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Harmonics</vt:lpstr>
      <vt:lpstr>PowerPoint Presentation</vt:lpstr>
      <vt:lpstr>PowerPoint Presentation</vt:lpstr>
      <vt:lpstr>PowerPoint Presentation</vt:lpstr>
      <vt:lpstr>PowerPoint Presentation</vt:lpstr>
      <vt:lpstr>A Probabilistic Mindset From ‘Trading in the Zone’ By Mark Douglas</vt:lpstr>
      <vt:lpstr>7 Typical Trading Errors From ‘Trading in the Zone’ By Mark Douglas</vt:lpstr>
      <vt:lpstr>Traders Creed From ‘Trading in the Zone’ By Mark Douglas</vt:lpstr>
      <vt:lpstr>Trade Management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Kelvin Luk</dc:creator>
  <cp:lastModifiedBy>Larry Pesavento</cp:lastModifiedBy>
  <cp:revision>126</cp:revision>
  <cp:lastPrinted>2010-07-30T06:32:23Z</cp:lastPrinted>
  <dcterms:created xsi:type="dcterms:W3CDTF">1601-01-01T00:00:00Z</dcterms:created>
  <dcterms:modified xsi:type="dcterms:W3CDTF">2019-09-07T02:13:39Z</dcterms:modified>
</cp:coreProperties>
</file>